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9" r:id="rId2"/>
    <p:sldId id="275" r:id="rId3"/>
    <p:sldId id="313" r:id="rId4"/>
    <p:sldId id="311" r:id="rId5"/>
    <p:sldId id="319" r:id="rId6"/>
    <p:sldId id="321" r:id="rId7"/>
    <p:sldId id="314" r:id="rId8"/>
    <p:sldId id="264" r:id="rId9"/>
    <p:sldId id="320" r:id="rId10"/>
    <p:sldId id="316" r:id="rId11"/>
    <p:sldId id="310" r:id="rId12"/>
    <p:sldId id="317" r:id="rId13"/>
    <p:sldId id="312" r:id="rId14"/>
    <p:sldId id="322" r:id="rId15"/>
    <p:sldId id="258" r:id="rId16"/>
    <p:sldId id="315" r:id="rId1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9"/>
      <p:italic r:id="rId20"/>
    </p:embeddedFont>
    <p:embeddedFont>
      <p:font typeface="Fredoka One" panose="020B0604020202020204" charset="0"/>
      <p:regular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3D41C8-CC99-4D7C-9245-BB058E4365E4}">
  <a:tblStyle styleId="{A03D41C8-CC99-4D7C-9245-BB058E436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4291" autoAdjust="0"/>
  </p:normalViewPr>
  <p:slideViewPr>
    <p:cSldViewPr snapToGrid="0">
      <p:cViewPr varScale="1">
        <p:scale>
          <a:sx n="117" d="100"/>
          <a:sy n="117" d="100"/>
        </p:scale>
        <p:origin x="10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Respondent's</a:t>
            </a:r>
            <a:r>
              <a:rPr lang="en-US" baseline="0"/>
              <a:t> satifaction Score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'Satisfaction Score'!$C$2:$C$6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'Satisfaction Score'!$D$2:$D$6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11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B3-4053-AE2D-A79C656D46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2121776"/>
        <c:axId val="42136752"/>
      </c:barChart>
      <c:catAx>
        <c:axId val="42121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Satisfaction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36752"/>
        <c:crosses val="autoZero"/>
        <c:auto val="1"/>
        <c:lblAlgn val="ctr"/>
        <c:lblOffset val="100"/>
        <c:noMultiLvlLbl val="0"/>
      </c:catAx>
      <c:valAx>
        <c:axId val="4213675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Frequency</a:t>
                </a:r>
              </a:p>
            </c:rich>
          </c:tx>
          <c:layout>
            <c:manualLayout>
              <c:xMode val="edge"/>
              <c:yMode val="edge"/>
              <c:x val="5.1177316396340287E-2"/>
              <c:y val="0.351371876935563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212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</a:t>
            </a:r>
            <a:r>
              <a:rPr lang="en-US" baseline="0"/>
              <a:t> band selected by the Respondents</a:t>
            </a:r>
            <a:endParaRPr lang="en-US"/>
          </a:p>
        </c:rich>
      </c:tx>
      <c:layout>
        <c:manualLayout>
          <c:xMode val="edge"/>
          <c:yMode val="edge"/>
          <c:x val="0.21086789151356081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Sheet2!$G$1:$G$5</c:f>
              <c:strCache>
                <c:ptCount val="5"/>
                <c:pt idx="0">
                  <c:v>500-700</c:v>
                </c:pt>
                <c:pt idx="1">
                  <c:v>700-900</c:v>
                </c:pt>
                <c:pt idx="2">
                  <c:v>900-1100</c:v>
                </c:pt>
                <c:pt idx="3">
                  <c:v>1100-1300</c:v>
                </c:pt>
                <c:pt idx="4">
                  <c:v>1300-1500</c:v>
                </c:pt>
              </c:strCache>
            </c:strRef>
          </c:cat>
          <c:val>
            <c:numRef>
              <c:f>Sheet2!$H$1:$H$5</c:f>
              <c:numCache>
                <c:formatCode>General</c:formatCode>
                <c:ptCount val="5"/>
                <c:pt idx="0">
                  <c:v>6</c:v>
                </c:pt>
                <c:pt idx="1">
                  <c:v>9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5-457D-98F2-DF05C47C8B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75440655"/>
        <c:axId val="275441071"/>
      </c:barChart>
      <c:catAx>
        <c:axId val="2754406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Price</a:t>
                </a:r>
                <a:r>
                  <a:rPr lang="en-US" sz="1100" baseline="0"/>
                  <a:t> Band</a:t>
                </a:r>
                <a:endParaRPr lang="en-US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441071"/>
        <c:crosses val="autoZero"/>
        <c:auto val="1"/>
        <c:lblAlgn val="ctr"/>
        <c:lblOffset val="100"/>
        <c:noMultiLvlLbl val="0"/>
      </c:catAx>
      <c:valAx>
        <c:axId val="27544107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7544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Respondent</a:t>
            </a:r>
            <a:r>
              <a:rPr lang="en-US" baseline="0"/>
              <a:t> Easability Score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Sheet4!$C$2:$C$6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Sheet4!$D$2:$D$6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6</c:v>
                </c:pt>
                <c:pt idx="3">
                  <c:v>8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1-47A3-B933-DD6FAB71A77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5618080"/>
        <c:axId val="55621408"/>
      </c:barChart>
      <c:catAx>
        <c:axId val="55618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Easability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21408"/>
        <c:crosses val="autoZero"/>
        <c:auto val="1"/>
        <c:lblAlgn val="ctr"/>
        <c:lblOffset val="100"/>
        <c:noMultiLvlLbl val="0"/>
      </c:catAx>
      <c:valAx>
        <c:axId val="556214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561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43D3D-D285-48E2-8369-C5466BF8B53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188757-605F-4413-BB49-C219512EAB38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>
              <a:solidFill>
                <a:schemeClr val="accent2"/>
              </a:solidFill>
            </a:rPr>
            <a:t>Created a video where we demonstrated the complete process</a:t>
          </a:r>
        </a:p>
      </dgm:t>
    </dgm:pt>
    <dgm:pt modelId="{D4EC7A78-5985-4865-B537-623D519C7640}" type="par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CC10746A-EE99-433F-8BD7-7C0592ED2AAA}" type="sib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66D0B598-BAE9-405D-BE73-E960ECA37175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None/>
          </a:pPr>
          <a:r>
            <a:rPr lang="en-US" dirty="0">
              <a:solidFill>
                <a:schemeClr val="accent2"/>
              </a:solidFill>
            </a:rPr>
            <a:t>Circulate this videos with some questions  among the respondents </a:t>
          </a:r>
        </a:p>
      </dgm:t>
    </dgm:pt>
    <dgm:pt modelId="{D6F11F22-DE6A-4780-9E2C-293111439234}" type="par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0A349F61-0AAF-4144-A575-560BB762AD71}" type="sib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B318E11A-7582-4106-B0F7-4520B9E55ACC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>
              <a:solidFill>
                <a:schemeClr val="accent2"/>
              </a:solidFill>
            </a:rPr>
            <a:t>Respondents watched the video and given their insights</a:t>
          </a:r>
        </a:p>
      </dgm:t>
    </dgm:pt>
    <dgm:pt modelId="{A18BB709-D93B-4D4E-B293-56B104E868B9}" type="par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3E3D6C56-8151-4289-8667-760CA4D64E08}" type="sib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2C08C20F-1DF0-4CB3-9C56-CFB879369A6D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>
              <a:solidFill>
                <a:schemeClr val="accent2"/>
              </a:solidFill>
            </a:rPr>
            <a:t>After they finalize, we noted their willingness, their satisfaction and the easability of the process</a:t>
          </a:r>
        </a:p>
      </dgm:t>
    </dgm:pt>
    <dgm:pt modelId="{647E782E-1E14-493F-85D0-7893776570CC}" type="parTrans" cxnId="{07E2B62F-C51A-4517-98C9-6197D6AC2F9B}">
      <dgm:prSet/>
      <dgm:spPr/>
      <dgm:t>
        <a:bodyPr/>
        <a:lstStyle/>
        <a:p>
          <a:endParaRPr lang="en-US"/>
        </a:p>
      </dgm:t>
    </dgm:pt>
    <dgm:pt modelId="{48304EE4-62BB-405B-AD4B-B14DA32011ED}" type="sibTrans" cxnId="{07E2B62F-C51A-4517-98C9-6197D6AC2F9B}">
      <dgm:prSet/>
      <dgm:spPr/>
      <dgm:t>
        <a:bodyPr/>
        <a:lstStyle/>
        <a:p>
          <a:endParaRPr lang="en-US"/>
        </a:p>
      </dgm:t>
    </dgm:pt>
    <dgm:pt modelId="{933848A3-8497-4BDB-AAF3-8274817DA802}" type="pres">
      <dgm:prSet presAssocID="{CEA43D3D-D285-48E2-8369-C5466BF8B534}" presName="Name0" presStyleCnt="0">
        <dgm:presLayoutVars>
          <dgm:dir/>
          <dgm:animLvl val="lvl"/>
          <dgm:resizeHandles val="exact"/>
        </dgm:presLayoutVars>
      </dgm:prSet>
      <dgm:spPr/>
    </dgm:pt>
    <dgm:pt modelId="{36E24599-914F-400C-9E74-827D2595224B}" type="pres">
      <dgm:prSet presAssocID="{E5188757-605F-4413-BB49-C219512EAB3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07F98-892F-40A6-ACF5-D816C1990028}" type="pres">
      <dgm:prSet presAssocID="{CC10746A-EE99-433F-8BD7-7C0592ED2AAA}" presName="parTxOnlySpace" presStyleCnt="0"/>
      <dgm:spPr/>
    </dgm:pt>
    <dgm:pt modelId="{78798C5A-D038-495E-A951-F5DDF928E8CF}" type="pres">
      <dgm:prSet presAssocID="{66D0B598-BAE9-405D-BE73-E960ECA37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FEDFA-DCC0-4164-AD4F-B28FF9D330EB}" type="pres">
      <dgm:prSet presAssocID="{0A349F61-0AAF-4144-A575-560BB762AD71}" presName="parTxOnlySpace" presStyleCnt="0"/>
      <dgm:spPr/>
    </dgm:pt>
    <dgm:pt modelId="{223D599B-0880-4FC6-ACEB-EB06EB30AFD5}" type="pres">
      <dgm:prSet presAssocID="{B318E11A-7582-4106-B0F7-4520B9E55A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77811-030A-4F4B-864D-9F1DBA558723}" type="pres">
      <dgm:prSet presAssocID="{3E3D6C56-8151-4289-8667-760CA4D64E08}" presName="parTxOnlySpace" presStyleCnt="0"/>
      <dgm:spPr/>
    </dgm:pt>
    <dgm:pt modelId="{74E01A42-3C49-41F2-9C2D-4DA1F7CB89D8}" type="pres">
      <dgm:prSet presAssocID="{2C08C20F-1DF0-4CB3-9C56-CFB879369A6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3FEA21-6B9B-4415-A004-1EEBB4822A19}" type="presOf" srcId="{CEA43D3D-D285-48E2-8369-C5466BF8B534}" destId="{933848A3-8497-4BDB-AAF3-8274817DA802}" srcOrd="0" destOrd="0" presId="urn:microsoft.com/office/officeart/2005/8/layout/chevron1"/>
    <dgm:cxn modelId="{0EBA1F82-1BA3-43AC-B2C6-29A1093228C0}" type="presOf" srcId="{B318E11A-7582-4106-B0F7-4520B9E55ACC}" destId="{223D599B-0880-4FC6-ACEB-EB06EB30AFD5}" srcOrd="0" destOrd="0" presId="urn:microsoft.com/office/officeart/2005/8/layout/chevron1"/>
    <dgm:cxn modelId="{CFA20C0C-91EA-4AF1-B40A-E95C4064E744}" type="presOf" srcId="{E5188757-605F-4413-BB49-C219512EAB38}" destId="{36E24599-914F-400C-9E74-827D2595224B}" srcOrd="0" destOrd="0" presId="urn:microsoft.com/office/officeart/2005/8/layout/chevron1"/>
    <dgm:cxn modelId="{07E2B62F-C51A-4517-98C9-6197D6AC2F9B}" srcId="{CEA43D3D-D285-48E2-8369-C5466BF8B534}" destId="{2C08C20F-1DF0-4CB3-9C56-CFB879369A6D}" srcOrd="3" destOrd="0" parTransId="{647E782E-1E14-493F-85D0-7893776570CC}" sibTransId="{48304EE4-62BB-405B-AD4B-B14DA32011ED}"/>
    <dgm:cxn modelId="{38418905-6216-452B-BF47-A664F6F0A222}" type="presOf" srcId="{2C08C20F-1DF0-4CB3-9C56-CFB879369A6D}" destId="{74E01A42-3C49-41F2-9C2D-4DA1F7CB89D8}" srcOrd="0" destOrd="0" presId="urn:microsoft.com/office/officeart/2005/8/layout/chevron1"/>
    <dgm:cxn modelId="{C9C857E0-6E89-4844-83B1-E4E74635FB78}" srcId="{CEA43D3D-D285-48E2-8369-C5466BF8B534}" destId="{B318E11A-7582-4106-B0F7-4520B9E55ACC}" srcOrd="2" destOrd="0" parTransId="{A18BB709-D93B-4D4E-B293-56B104E868B9}" sibTransId="{3E3D6C56-8151-4289-8667-760CA4D64E08}"/>
    <dgm:cxn modelId="{DB1DA48A-9F08-4A87-8A80-E22952AB2FC0}" srcId="{CEA43D3D-D285-48E2-8369-C5466BF8B534}" destId="{66D0B598-BAE9-405D-BE73-E960ECA37175}" srcOrd="1" destOrd="0" parTransId="{D6F11F22-DE6A-4780-9E2C-293111439234}" sibTransId="{0A349F61-0AAF-4144-A575-560BB762AD71}"/>
    <dgm:cxn modelId="{307D5272-1FB7-43D1-BA2D-BE2199445321}" type="presOf" srcId="{66D0B598-BAE9-405D-BE73-E960ECA37175}" destId="{78798C5A-D038-495E-A951-F5DDF928E8CF}" srcOrd="0" destOrd="0" presId="urn:microsoft.com/office/officeart/2005/8/layout/chevron1"/>
    <dgm:cxn modelId="{EAB359EF-CD1C-47CF-947D-D88BDCF48C93}" srcId="{CEA43D3D-D285-48E2-8369-C5466BF8B534}" destId="{E5188757-605F-4413-BB49-C219512EAB38}" srcOrd="0" destOrd="0" parTransId="{D4EC7A78-5985-4865-B537-623D519C7640}" sibTransId="{CC10746A-EE99-433F-8BD7-7C0592ED2AAA}"/>
    <dgm:cxn modelId="{763B28B4-0938-4DEC-834A-CC61436EEE1D}" type="presParOf" srcId="{933848A3-8497-4BDB-AAF3-8274817DA802}" destId="{36E24599-914F-400C-9E74-827D2595224B}" srcOrd="0" destOrd="0" presId="urn:microsoft.com/office/officeart/2005/8/layout/chevron1"/>
    <dgm:cxn modelId="{12B7D1DF-A36B-4E63-878D-EAFBDE2E8E34}" type="presParOf" srcId="{933848A3-8497-4BDB-AAF3-8274817DA802}" destId="{81607F98-892F-40A6-ACF5-D816C1990028}" srcOrd="1" destOrd="0" presId="urn:microsoft.com/office/officeart/2005/8/layout/chevron1"/>
    <dgm:cxn modelId="{A65C13D4-479E-4603-8C9B-E0C37CF7E834}" type="presParOf" srcId="{933848A3-8497-4BDB-AAF3-8274817DA802}" destId="{78798C5A-D038-495E-A951-F5DDF928E8CF}" srcOrd="2" destOrd="0" presId="urn:microsoft.com/office/officeart/2005/8/layout/chevron1"/>
    <dgm:cxn modelId="{1B058902-DB7A-4712-8586-77D46EB79538}" type="presParOf" srcId="{933848A3-8497-4BDB-AAF3-8274817DA802}" destId="{CDEFEDFA-DCC0-4164-AD4F-B28FF9D330EB}" srcOrd="3" destOrd="0" presId="urn:microsoft.com/office/officeart/2005/8/layout/chevron1"/>
    <dgm:cxn modelId="{2634CED4-10B6-4788-86D6-7A817A3A6E8B}" type="presParOf" srcId="{933848A3-8497-4BDB-AAF3-8274817DA802}" destId="{223D599B-0880-4FC6-ACEB-EB06EB30AFD5}" srcOrd="4" destOrd="0" presId="urn:microsoft.com/office/officeart/2005/8/layout/chevron1"/>
    <dgm:cxn modelId="{0791F38F-12A5-45D6-B9B4-9AAEBEC13A12}" type="presParOf" srcId="{933848A3-8497-4BDB-AAF3-8274817DA802}" destId="{E8277811-030A-4F4B-864D-9F1DBA558723}" srcOrd="5" destOrd="0" presId="urn:microsoft.com/office/officeart/2005/8/layout/chevron1"/>
    <dgm:cxn modelId="{48A2F17F-05B0-4E1A-8564-EDB7CAA6232C}" type="presParOf" srcId="{933848A3-8497-4BDB-AAF3-8274817DA802}" destId="{74E01A42-3C49-41F2-9C2D-4DA1F7CB89D8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43D3D-D285-48E2-8369-C5466BF8B53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188757-605F-4413-BB49-C219512EAB38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Respondents were called in a zoom call. As a replacement to their preferred choice of t-shirt, they were asked to choose one Lewis T-shirt from google</a:t>
          </a:r>
        </a:p>
      </dgm:t>
    </dgm:pt>
    <dgm:pt modelId="{D4EC7A78-5985-4865-B537-623D519C7640}" type="par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CC10746A-EE99-433F-8BD7-7C0592ED2AAA}" type="sib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66D0B598-BAE9-405D-BE73-E960ECA37175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pPr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The snapshot of the selected T-shirt was then uploaded on a particular segment of Amazon which through AI then gives suggestions closely related to the preferred choice</a:t>
          </a:r>
        </a:p>
      </dgm:t>
    </dgm:pt>
    <dgm:pt modelId="{D6F11F22-DE6A-4780-9E2C-293111439234}" type="par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0A349F61-0AAF-4144-A575-560BB762AD71}" type="sib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B318E11A-7582-4106-B0F7-4520B9E55ACC}">
      <dgm:prSet phldrT="[Text]" custT="1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Depending on the similarity of the product in the suggestions, the level of price and satisfaction was sought.</a:t>
          </a:r>
        </a:p>
      </dgm:t>
    </dgm:pt>
    <dgm:pt modelId="{A18BB709-D93B-4D4E-B293-56B104E868B9}" type="par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3E3D6C56-8151-4289-8667-760CA4D64E08}" type="sib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933848A3-8497-4BDB-AAF3-8274817DA802}" type="pres">
      <dgm:prSet presAssocID="{CEA43D3D-D285-48E2-8369-C5466BF8B534}" presName="Name0" presStyleCnt="0">
        <dgm:presLayoutVars>
          <dgm:dir/>
          <dgm:animLvl val="lvl"/>
          <dgm:resizeHandles val="exact"/>
        </dgm:presLayoutVars>
      </dgm:prSet>
      <dgm:spPr/>
    </dgm:pt>
    <dgm:pt modelId="{36E24599-914F-400C-9E74-827D2595224B}" type="pres">
      <dgm:prSet presAssocID="{E5188757-605F-4413-BB49-C219512EAB3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07F98-892F-40A6-ACF5-D816C1990028}" type="pres">
      <dgm:prSet presAssocID="{CC10746A-EE99-433F-8BD7-7C0592ED2AAA}" presName="parTxOnlySpace" presStyleCnt="0"/>
      <dgm:spPr/>
    </dgm:pt>
    <dgm:pt modelId="{78798C5A-D038-495E-A951-F5DDF928E8CF}" type="pres">
      <dgm:prSet presAssocID="{66D0B598-BAE9-405D-BE73-E960ECA3717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FEDFA-DCC0-4164-AD4F-B28FF9D330EB}" type="pres">
      <dgm:prSet presAssocID="{0A349F61-0AAF-4144-A575-560BB762AD71}" presName="parTxOnlySpace" presStyleCnt="0"/>
      <dgm:spPr/>
    </dgm:pt>
    <dgm:pt modelId="{223D599B-0880-4FC6-ACEB-EB06EB30AFD5}" type="pres">
      <dgm:prSet presAssocID="{B318E11A-7582-4106-B0F7-4520B9E55AC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3FEA21-6B9B-4415-A004-1EEBB4822A19}" type="presOf" srcId="{CEA43D3D-D285-48E2-8369-C5466BF8B534}" destId="{933848A3-8497-4BDB-AAF3-8274817DA802}" srcOrd="0" destOrd="0" presId="urn:microsoft.com/office/officeart/2005/8/layout/chevron1"/>
    <dgm:cxn modelId="{DB1DA48A-9F08-4A87-8A80-E22952AB2FC0}" srcId="{CEA43D3D-D285-48E2-8369-C5466BF8B534}" destId="{66D0B598-BAE9-405D-BE73-E960ECA37175}" srcOrd="1" destOrd="0" parTransId="{D6F11F22-DE6A-4780-9E2C-293111439234}" sibTransId="{0A349F61-0AAF-4144-A575-560BB762AD71}"/>
    <dgm:cxn modelId="{CFA20C0C-91EA-4AF1-B40A-E95C4064E744}" type="presOf" srcId="{E5188757-605F-4413-BB49-C219512EAB38}" destId="{36E24599-914F-400C-9E74-827D2595224B}" srcOrd="0" destOrd="0" presId="urn:microsoft.com/office/officeart/2005/8/layout/chevron1"/>
    <dgm:cxn modelId="{0EBA1F82-1BA3-43AC-B2C6-29A1093228C0}" type="presOf" srcId="{B318E11A-7582-4106-B0F7-4520B9E55ACC}" destId="{223D599B-0880-4FC6-ACEB-EB06EB30AFD5}" srcOrd="0" destOrd="0" presId="urn:microsoft.com/office/officeart/2005/8/layout/chevron1"/>
    <dgm:cxn modelId="{C9C857E0-6E89-4844-83B1-E4E74635FB78}" srcId="{CEA43D3D-D285-48E2-8369-C5466BF8B534}" destId="{B318E11A-7582-4106-B0F7-4520B9E55ACC}" srcOrd="2" destOrd="0" parTransId="{A18BB709-D93B-4D4E-B293-56B104E868B9}" sibTransId="{3E3D6C56-8151-4289-8667-760CA4D64E08}"/>
    <dgm:cxn modelId="{EAB359EF-CD1C-47CF-947D-D88BDCF48C93}" srcId="{CEA43D3D-D285-48E2-8369-C5466BF8B534}" destId="{E5188757-605F-4413-BB49-C219512EAB38}" srcOrd="0" destOrd="0" parTransId="{D4EC7A78-5985-4865-B537-623D519C7640}" sibTransId="{CC10746A-EE99-433F-8BD7-7C0592ED2AAA}"/>
    <dgm:cxn modelId="{307D5272-1FB7-43D1-BA2D-BE2199445321}" type="presOf" srcId="{66D0B598-BAE9-405D-BE73-E960ECA37175}" destId="{78798C5A-D038-495E-A951-F5DDF928E8CF}" srcOrd="0" destOrd="0" presId="urn:microsoft.com/office/officeart/2005/8/layout/chevron1"/>
    <dgm:cxn modelId="{763B28B4-0938-4DEC-834A-CC61436EEE1D}" type="presParOf" srcId="{933848A3-8497-4BDB-AAF3-8274817DA802}" destId="{36E24599-914F-400C-9E74-827D2595224B}" srcOrd="0" destOrd="0" presId="urn:microsoft.com/office/officeart/2005/8/layout/chevron1"/>
    <dgm:cxn modelId="{12B7D1DF-A36B-4E63-878D-EAFBDE2E8E34}" type="presParOf" srcId="{933848A3-8497-4BDB-AAF3-8274817DA802}" destId="{81607F98-892F-40A6-ACF5-D816C1990028}" srcOrd="1" destOrd="0" presId="urn:microsoft.com/office/officeart/2005/8/layout/chevron1"/>
    <dgm:cxn modelId="{A65C13D4-479E-4603-8C9B-E0C37CF7E834}" type="presParOf" srcId="{933848A3-8497-4BDB-AAF3-8274817DA802}" destId="{78798C5A-D038-495E-A951-F5DDF928E8CF}" srcOrd="2" destOrd="0" presId="urn:microsoft.com/office/officeart/2005/8/layout/chevron1"/>
    <dgm:cxn modelId="{1B058902-DB7A-4712-8586-77D46EB79538}" type="presParOf" srcId="{933848A3-8497-4BDB-AAF3-8274817DA802}" destId="{CDEFEDFA-DCC0-4164-AD4F-B28FF9D330EB}" srcOrd="3" destOrd="0" presId="urn:microsoft.com/office/officeart/2005/8/layout/chevron1"/>
    <dgm:cxn modelId="{2634CED4-10B6-4788-86D6-7A817A3A6E8B}" type="presParOf" srcId="{933848A3-8497-4BDB-AAF3-8274817DA802}" destId="{223D599B-0880-4FC6-ACEB-EB06EB30AFD5}" srcOrd="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A43D3D-D285-48E2-8369-C5466BF8B53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5188757-605F-4413-BB49-C219512EAB38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>
              <a:solidFill>
                <a:schemeClr val="accent2"/>
              </a:solidFill>
            </a:rPr>
            <a:t>Created a survey with comprehensive explanation of the three scenarios</a:t>
          </a:r>
        </a:p>
      </dgm:t>
    </dgm:pt>
    <dgm:pt modelId="{D4EC7A78-5985-4865-B537-623D519C7640}" type="par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CC10746A-EE99-433F-8BD7-7C0592ED2AAA}" type="sibTrans" cxnId="{EAB359EF-CD1C-47CF-947D-D88BDCF48C93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66D0B598-BAE9-405D-BE73-E960ECA37175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None/>
          </a:pPr>
          <a:r>
            <a:rPr lang="en-US" dirty="0">
              <a:solidFill>
                <a:schemeClr val="accent2"/>
              </a:solidFill>
            </a:rPr>
            <a:t>The three scenarios were: 1. Do-it-yourself 2. Let AI help you</a:t>
          </a:r>
          <a:br>
            <a:rPr lang="en-US" dirty="0">
              <a:solidFill>
                <a:schemeClr val="accent2"/>
              </a:solidFill>
            </a:rPr>
          </a:br>
          <a:r>
            <a:rPr lang="en-US" dirty="0">
              <a:solidFill>
                <a:schemeClr val="accent2"/>
              </a:solidFill>
            </a:rPr>
            <a:t>3. The traditional way</a:t>
          </a:r>
        </a:p>
      </dgm:t>
    </dgm:pt>
    <dgm:pt modelId="{D6F11F22-DE6A-4780-9E2C-293111439234}" type="par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0A349F61-0AAF-4144-A575-560BB762AD71}" type="sibTrans" cxnId="{DB1DA48A-9F08-4A87-8A80-E22952AB2FC0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B318E11A-7582-4106-B0F7-4520B9E55ACC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>
              <a:solidFill>
                <a:schemeClr val="accent2"/>
              </a:solidFill>
            </a:rPr>
            <a:t>Circulated the survey amongst respondents</a:t>
          </a:r>
        </a:p>
      </dgm:t>
    </dgm:pt>
    <dgm:pt modelId="{A18BB709-D93B-4D4E-B293-56B104E868B9}" type="par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3E3D6C56-8151-4289-8667-760CA4D64E08}" type="sibTrans" cxnId="{C9C857E0-6E89-4844-83B1-E4E74635FB78}">
      <dgm:prSet/>
      <dgm:spPr/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2C08C20F-1DF0-4CB3-9C56-CFB879369A6D}">
      <dgm:prSet phldrT="[Text]"/>
      <dgm:spPr>
        <a:ln>
          <a:solidFill>
            <a:schemeClr val="accent2"/>
          </a:solidFill>
        </a:ln>
      </dgm:spPr>
      <dgm:t>
        <a:bodyPr/>
        <a:lstStyle/>
        <a:p>
          <a:pPr>
            <a:buClr>
              <a:schemeClr val="dk1"/>
            </a:buClr>
            <a:buSzPts val="1100"/>
            <a:buFont typeface="Arial"/>
            <a:buNone/>
          </a:pPr>
          <a:r>
            <a:rPr lang="en-US" dirty="0" err="1">
              <a:solidFill>
                <a:schemeClr val="accent2"/>
              </a:solidFill>
            </a:rPr>
            <a:t>Analysed</a:t>
          </a:r>
          <a:r>
            <a:rPr lang="en-US" dirty="0">
              <a:solidFill>
                <a:schemeClr val="accent2"/>
              </a:solidFill>
            </a:rPr>
            <a:t> the results obtained</a:t>
          </a:r>
        </a:p>
      </dgm:t>
    </dgm:pt>
    <dgm:pt modelId="{647E782E-1E14-493F-85D0-7893776570CC}" type="parTrans" cxnId="{07E2B62F-C51A-4517-98C9-6197D6AC2F9B}">
      <dgm:prSet/>
      <dgm:spPr/>
      <dgm:t>
        <a:bodyPr/>
        <a:lstStyle/>
        <a:p>
          <a:endParaRPr lang="en-US"/>
        </a:p>
      </dgm:t>
    </dgm:pt>
    <dgm:pt modelId="{48304EE4-62BB-405B-AD4B-B14DA32011ED}" type="sibTrans" cxnId="{07E2B62F-C51A-4517-98C9-6197D6AC2F9B}">
      <dgm:prSet/>
      <dgm:spPr/>
      <dgm:t>
        <a:bodyPr/>
        <a:lstStyle/>
        <a:p>
          <a:endParaRPr lang="en-US"/>
        </a:p>
      </dgm:t>
    </dgm:pt>
    <dgm:pt modelId="{933848A3-8497-4BDB-AAF3-8274817DA802}" type="pres">
      <dgm:prSet presAssocID="{CEA43D3D-D285-48E2-8369-C5466BF8B534}" presName="Name0" presStyleCnt="0">
        <dgm:presLayoutVars>
          <dgm:dir/>
          <dgm:animLvl val="lvl"/>
          <dgm:resizeHandles val="exact"/>
        </dgm:presLayoutVars>
      </dgm:prSet>
      <dgm:spPr/>
    </dgm:pt>
    <dgm:pt modelId="{36E24599-914F-400C-9E74-827D2595224B}" type="pres">
      <dgm:prSet presAssocID="{E5188757-605F-4413-BB49-C219512EAB3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07F98-892F-40A6-ACF5-D816C1990028}" type="pres">
      <dgm:prSet presAssocID="{CC10746A-EE99-433F-8BD7-7C0592ED2AAA}" presName="parTxOnlySpace" presStyleCnt="0"/>
      <dgm:spPr/>
    </dgm:pt>
    <dgm:pt modelId="{78798C5A-D038-495E-A951-F5DDF928E8CF}" type="pres">
      <dgm:prSet presAssocID="{66D0B598-BAE9-405D-BE73-E960ECA37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FEDFA-DCC0-4164-AD4F-B28FF9D330EB}" type="pres">
      <dgm:prSet presAssocID="{0A349F61-0AAF-4144-A575-560BB762AD71}" presName="parTxOnlySpace" presStyleCnt="0"/>
      <dgm:spPr/>
    </dgm:pt>
    <dgm:pt modelId="{223D599B-0880-4FC6-ACEB-EB06EB30AFD5}" type="pres">
      <dgm:prSet presAssocID="{B318E11A-7582-4106-B0F7-4520B9E55AC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77811-030A-4F4B-864D-9F1DBA558723}" type="pres">
      <dgm:prSet presAssocID="{3E3D6C56-8151-4289-8667-760CA4D64E08}" presName="parTxOnlySpace" presStyleCnt="0"/>
      <dgm:spPr/>
    </dgm:pt>
    <dgm:pt modelId="{74E01A42-3C49-41F2-9C2D-4DA1F7CB89D8}" type="pres">
      <dgm:prSet presAssocID="{2C08C20F-1DF0-4CB3-9C56-CFB879369A6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3FEA21-6B9B-4415-A004-1EEBB4822A19}" type="presOf" srcId="{CEA43D3D-D285-48E2-8369-C5466BF8B534}" destId="{933848A3-8497-4BDB-AAF3-8274817DA802}" srcOrd="0" destOrd="0" presId="urn:microsoft.com/office/officeart/2005/8/layout/chevron1"/>
    <dgm:cxn modelId="{0EBA1F82-1BA3-43AC-B2C6-29A1093228C0}" type="presOf" srcId="{B318E11A-7582-4106-B0F7-4520B9E55ACC}" destId="{223D599B-0880-4FC6-ACEB-EB06EB30AFD5}" srcOrd="0" destOrd="0" presId="urn:microsoft.com/office/officeart/2005/8/layout/chevron1"/>
    <dgm:cxn modelId="{CFA20C0C-91EA-4AF1-B40A-E95C4064E744}" type="presOf" srcId="{E5188757-605F-4413-BB49-C219512EAB38}" destId="{36E24599-914F-400C-9E74-827D2595224B}" srcOrd="0" destOrd="0" presId="urn:microsoft.com/office/officeart/2005/8/layout/chevron1"/>
    <dgm:cxn modelId="{07E2B62F-C51A-4517-98C9-6197D6AC2F9B}" srcId="{CEA43D3D-D285-48E2-8369-C5466BF8B534}" destId="{2C08C20F-1DF0-4CB3-9C56-CFB879369A6D}" srcOrd="3" destOrd="0" parTransId="{647E782E-1E14-493F-85D0-7893776570CC}" sibTransId="{48304EE4-62BB-405B-AD4B-B14DA32011ED}"/>
    <dgm:cxn modelId="{38418905-6216-452B-BF47-A664F6F0A222}" type="presOf" srcId="{2C08C20F-1DF0-4CB3-9C56-CFB879369A6D}" destId="{74E01A42-3C49-41F2-9C2D-4DA1F7CB89D8}" srcOrd="0" destOrd="0" presId="urn:microsoft.com/office/officeart/2005/8/layout/chevron1"/>
    <dgm:cxn modelId="{C9C857E0-6E89-4844-83B1-E4E74635FB78}" srcId="{CEA43D3D-D285-48E2-8369-C5466BF8B534}" destId="{B318E11A-7582-4106-B0F7-4520B9E55ACC}" srcOrd="2" destOrd="0" parTransId="{A18BB709-D93B-4D4E-B293-56B104E868B9}" sibTransId="{3E3D6C56-8151-4289-8667-760CA4D64E08}"/>
    <dgm:cxn modelId="{DB1DA48A-9F08-4A87-8A80-E22952AB2FC0}" srcId="{CEA43D3D-D285-48E2-8369-C5466BF8B534}" destId="{66D0B598-BAE9-405D-BE73-E960ECA37175}" srcOrd="1" destOrd="0" parTransId="{D6F11F22-DE6A-4780-9E2C-293111439234}" sibTransId="{0A349F61-0AAF-4144-A575-560BB762AD71}"/>
    <dgm:cxn modelId="{307D5272-1FB7-43D1-BA2D-BE2199445321}" type="presOf" srcId="{66D0B598-BAE9-405D-BE73-E960ECA37175}" destId="{78798C5A-D038-495E-A951-F5DDF928E8CF}" srcOrd="0" destOrd="0" presId="urn:microsoft.com/office/officeart/2005/8/layout/chevron1"/>
    <dgm:cxn modelId="{EAB359EF-CD1C-47CF-947D-D88BDCF48C93}" srcId="{CEA43D3D-D285-48E2-8369-C5466BF8B534}" destId="{E5188757-605F-4413-BB49-C219512EAB38}" srcOrd="0" destOrd="0" parTransId="{D4EC7A78-5985-4865-B537-623D519C7640}" sibTransId="{CC10746A-EE99-433F-8BD7-7C0592ED2AAA}"/>
    <dgm:cxn modelId="{763B28B4-0938-4DEC-834A-CC61436EEE1D}" type="presParOf" srcId="{933848A3-8497-4BDB-AAF3-8274817DA802}" destId="{36E24599-914F-400C-9E74-827D2595224B}" srcOrd="0" destOrd="0" presId="urn:microsoft.com/office/officeart/2005/8/layout/chevron1"/>
    <dgm:cxn modelId="{12B7D1DF-A36B-4E63-878D-EAFBDE2E8E34}" type="presParOf" srcId="{933848A3-8497-4BDB-AAF3-8274817DA802}" destId="{81607F98-892F-40A6-ACF5-D816C1990028}" srcOrd="1" destOrd="0" presId="urn:microsoft.com/office/officeart/2005/8/layout/chevron1"/>
    <dgm:cxn modelId="{A65C13D4-479E-4603-8C9B-E0C37CF7E834}" type="presParOf" srcId="{933848A3-8497-4BDB-AAF3-8274817DA802}" destId="{78798C5A-D038-495E-A951-F5DDF928E8CF}" srcOrd="2" destOrd="0" presId="urn:microsoft.com/office/officeart/2005/8/layout/chevron1"/>
    <dgm:cxn modelId="{1B058902-DB7A-4712-8586-77D46EB79538}" type="presParOf" srcId="{933848A3-8497-4BDB-AAF3-8274817DA802}" destId="{CDEFEDFA-DCC0-4164-AD4F-B28FF9D330EB}" srcOrd="3" destOrd="0" presId="urn:microsoft.com/office/officeart/2005/8/layout/chevron1"/>
    <dgm:cxn modelId="{2634CED4-10B6-4788-86D6-7A817A3A6E8B}" type="presParOf" srcId="{933848A3-8497-4BDB-AAF3-8274817DA802}" destId="{223D599B-0880-4FC6-ACEB-EB06EB30AFD5}" srcOrd="4" destOrd="0" presId="urn:microsoft.com/office/officeart/2005/8/layout/chevron1"/>
    <dgm:cxn modelId="{0791F38F-12A5-45D6-B9B4-9AAEBEC13A12}" type="presParOf" srcId="{933848A3-8497-4BDB-AAF3-8274817DA802}" destId="{E8277811-030A-4F4B-864D-9F1DBA558723}" srcOrd="5" destOrd="0" presId="urn:microsoft.com/office/officeart/2005/8/layout/chevron1"/>
    <dgm:cxn modelId="{48A2F17F-05B0-4E1A-8564-EDB7CAA6232C}" type="presParOf" srcId="{933848A3-8497-4BDB-AAF3-8274817DA802}" destId="{74E01A42-3C49-41F2-9C2D-4DA1F7CB89D8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4599-914F-400C-9E74-827D2595224B}">
      <dsp:nvSpPr>
        <dsp:cNvPr id="0" name=""/>
        <dsp:cNvSpPr/>
      </dsp:nvSpPr>
      <dsp:spPr>
        <a:xfrm>
          <a:off x="4193" y="888538"/>
          <a:ext cx="2441047" cy="97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>
              <a:solidFill>
                <a:schemeClr val="accent2"/>
              </a:solidFill>
            </a:rPr>
            <a:t>Created a video where we demonstrated the complete process</a:t>
          </a:r>
        </a:p>
      </dsp:txBody>
      <dsp:txXfrm>
        <a:off x="492402" y="888538"/>
        <a:ext cx="1464629" cy="976418"/>
      </dsp:txXfrm>
    </dsp:sp>
    <dsp:sp modelId="{78798C5A-D038-495E-A951-F5DDF928E8CF}">
      <dsp:nvSpPr>
        <dsp:cNvPr id="0" name=""/>
        <dsp:cNvSpPr/>
      </dsp:nvSpPr>
      <dsp:spPr>
        <a:xfrm>
          <a:off x="2201136" y="888538"/>
          <a:ext cx="2441047" cy="97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accent2"/>
              </a:solidFill>
            </a:rPr>
            <a:t>Circulate this videos with some questions  among the respondents </a:t>
          </a:r>
        </a:p>
      </dsp:txBody>
      <dsp:txXfrm>
        <a:off x="2689345" y="888538"/>
        <a:ext cx="1464629" cy="976418"/>
      </dsp:txXfrm>
    </dsp:sp>
    <dsp:sp modelId="{223D599B-0880-4FC6-ACEB-EB06EB30AFD5}">
      <dsp:nvSpPr>
        <dsp:cNvPr id="0" name=""/>
        <dsp:cNvSpPr/>
      </dsp:nvSpPr>
      <dsp:spPr>
        <a:xfrm>
          <a:off x="4398078" y="888538"/>
          <a:ext cx="2441047" cy="97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>
              <a:solidFill>
                <a:schemeClr val="accent2"/>
              </a:solidFill>
            </a:rPr>
            <a:t>Respondents watched the video and given their insights</a:t>
          </a:r>
        </a:p>
      </dsp:txBody>
      <dsp:txXfrm>
        <a:off x="4886287" y="888538"/>
        <a:ext cx="1464629" cy="976418"/>
      </dsp:txXfrm>
    </dsp:sp>
    <dsp:sp modelId="{74E01A42-3C49-41F2-9C2D-4DA1F7CB89D8}">
      <dsp:nvSpPr>
        <dsp:cNvPr id="0" name=""/>
        <dsp:cNvSpPr/>
      </dsp:nvSpPr>
      <dsp:spPr>
        <a:xfrm>
          <a:off x="6595021" y="888538"/>
          <a:ext cx="2441047" cy="9764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>
              <a:solidFill>
                <a:schemeClr val="accent2"/>
              </a:solidFill>
            </a:rPr>
            <a:t>After they finalize, we noted their willingness, their satisfaction and the easability of the process</a:t>
          </a:r>
        </a:p>
      </dsp:txBody>
      <dsp:txXfrm>
        <a:off x="7083230" y="888538"/>
        <a:ext cx="1464629" cy="976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4599-914F-400C-9E74-827D2595224B}">
      <dsp:nvSpPr>
        <dsp:cNvPr id="0" name=""/>
        <dsp:cNvSpPr/>
      </dsp:nvSpPr>
      <dsp:spPr>
        <a:xfrm>
          <a:off x="2648" y="731393"/>
          <a:ext cx="3226773" cy="12907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Respondents were called in a zoom call. As a replacement to their preferred choice of t-shirt, they were asked to choose one Lewis T-shirt from google</a:t>
          </a:r>
        </a:p>
      </dsp:txBody>
      <dsp:txXfrm>
        <a:off x="648003" y="731393"/>
        <a:ext cx="1936064" cy="1290709"/>
      </dsp:txXfrm>
    </dsp:sp>
    <dsp:sp modelId="{78798C5A-D038-495E-A951-F5DDF928E8CF}">
      <dsp:nvSpPr>
        <dsp:cNvPr id="0" name=""/>
        <dsp:cNvSpPr/>
      </dsp:nvSpPr>
      <dsp:spPr>
        <a:xfrm>
          <a:off x="2906744" y="731393"/>
          <a:ext cx="3226773" cy="12907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The snapshot of the selected T-shirt was then uploaded on a particular segment of Amazon which through AI then gives suggestions closely related to the preferred choice</a:t>
          </a:r>
        </a:p>
      </dsp:txBody>
      <dsp:txXfrm>
        <a:off x="3552099" y="731393"/>
        <a:ext cx="1936064" cy="1290709"/>
      </dsp:txXfrm>
    </dsp:sp>
    <dsp:sp modelId="{223D599B-0880-4FC6-ACEB-EB06EB30AFD5}">
      <dsp:nvSpPr>
        <dsp:cNvPr id="0" name=""/>
        <dsp:cNvSpPr/>
      </dsp:nvSpPr>
      <dsp:spPr>
        <a:xfrm>
          <a:off x="5810840" y="731393"/>
          <a:ext cx="3226773" cy="12907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900" kern="1200" dirty="0">
              <a:solidFill>
                <a:srgbClr val="407BFF"/>
              </a:solidFill>
              <a:latin typeface="Arial"/>
              <a:ea typeface="+mn-ea"/>
              <a:cs typeface="+mn-cs"/>
            </a:rPr>
            <a:t>Depending on the similarity of the product in the suggestions, the level of price and satisfaction was sought.</a:t>
          </a:r>
        </a:p>
      </dsp:txBody>
      <dsp:txXfrm>
        <a:off x="6456195" y="731393"/>
        <a:ext cx="1936064" cy="12907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24599-914F-400C-9E74-827D2595224B}">
      <dsp:nvSpPr>
        <dsp:cNvPr id="0" name=""/>
        <dsp:cNvSpPr/>
      </dsp:nvSpPr>
      <dsp:spPr>
        <a:xfrm>
          <a:off x="4024" y="0"/>
          <a:ext cx="2342580" cy="808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>
              <a:solidFill>
                <a:schemeClr val="accent2"/>
              </a:solidFill>
            </a:rPr>
            <a:t>Created a survey with comprehensive explanation of the three scenarios</a:t>
          </a:r>
        </a:p>
      </dsp:txBody>
      <dsp:txXfrm>
        <a:off x="408127" y="0"/>
        <a:ext cx="1534374" cy="808206"/>
      </dsp:txXfrm>
    </dsp:sp>
    <dsp:sp modelId="{78798C5A-D038-495E-A951-F5DDF928E8CF}">
      <dsp:nvSpPr>
        <dsp:cNvPr id="0" name=""/>
        <dsp:cNvSpPr/>
      </dsp:nvSpPr>
      <dsp:spPr>
        <a:xfrm>
          <a:off x="2112347" y="0"/>
          <a:ext cx="2342580" cy="808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accent2"/>
              </a:solidFill>
            </a:rPr>
            <a:t>The three scenarios were: 1. Do-it-yourself 2. Let AI help you</a:t>
          </a:r>
          <a:br>
            <a:rPr lang="en-US" sz="1100" kern="1200" dirty="0">
              <a:solidFill>
                <a:schemeClr val="accent2"/>
              </a:solidFill>
            </a:rPr>
          </a:br>
          <a:r>
            <a:rPr lang="en-US" sz="1100" kern="1200" dirty="0">
              <a:solidFill>
                <a:schemeClr val="accent2"/>
              </a:solidFill>
            </a:rPr>
            <a:t>3. The traditional way</a:t>
          </a:r>
        </a:p>
      </dsp:txBody>
      <dsp:txXfrm>
        <a:off x="2516450" y="0"/>
        <a:ext cx="1534374" cy="808206"/>
      </dsp:txXfrm>
    </dsp:sp>
    <dsp:sp modelId="{223D599B-0880-4FC6-ACEB-EB06EB30AFD5}">
      <dsp:nvSpPr>
        <dsp:cNvPr id="0" name=""/>
        <dsp:cNvSpPr/>
      </dsp:nvSpPr>
      <dsp:spPr>
        <a:xfrm>
          <a:off x="4220669" y="0"/>
          <a:ext cx="2342580" cy="808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>
              <a:solidFill>
                <a:schemeClr val="accent2"/>
              </a:solidFill>
            </a:rPr>
            <a:t>Circulated the survey amongst respondents</a:t>
          </a:r>
        </a:p>
      </dsp:txBody>
      <dsp:txXfrm>
        <a:off x="4624772" y="0"/>
        <a:ext cx="1534374" cy="808206"/>
      </dsp:txXfrm>
    </dsp:sp>
    <dsp:sp modelId="{74E01A42-3C49-41F2-9C2D-4DA1F7CB89D8}">
      <dsp:nvSpPr>
        <dsp:cNvPr id="0" name=""/>
        <dsp:cNvSpPr/>
      </dsp:nvSpPr>
      <dsp:spPr>
        <a:xfrm>
          <a:off x="6328992" y="0"/>
          <a:ext cx="2342580" cy="808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Font typeface="Arial"/>
            <a:buNone/>
          </a:pPr>
          <a:r>
            <a:rPr lang="en-US" sz="1100" kern="1200" dirty="0" err="1">
              <a:solidFill>
                <a:schemeClr val="accent2"/>
              </a:solidFill>
            </a:rPr>
            <a:t>Analysed</a:t>
          </a:r>
          <a:r>
            <a:rPr lang="en-US" sz="1100" kern="1200" dirty="0">
              <a:solidFill>
                <a:schemeClr val="accent2"/>
              </a:solidFill>
            </a:rPr>
            <a:t> the results obtained</a:t>
          </a:r>
        </a:p>
      </dsp:txBody>
      <dsp:txXfrm>
        <a:off x="6733095" y="0"/>
        <a:ext cx="1534374" cy="808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ceba847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8ceba847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10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ceba847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8ceba847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171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ceba847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8ceba847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267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ceba847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8ceba847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733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60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9653453a32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9653453a32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9653453a32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9653453a32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98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ceba84788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ceba84788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74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ceba84788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ceba84788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06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329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81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ceba84788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ceba84788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1">
    <p:bg>
      <p:bgPr>
        <a:solidFill>
          <a:schemeClr val="accent3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859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61" r:id="rId4"/>
    <p:sldLayoutId id="2147483663" r:id="rId5"/>
    <p:sldLayoutId id="2147483665" r:id="rId6"/>
    <p:sldLayoutId id="2147483668" r:id="rId7"/>
    <p:sldLayoutId id="2147483673" r:id="rId8"/>
    <p:sldLayoutId id="2147483676" r:id="rId9"/>
    <p:sldLayoutId id="2147483680" r:id="rId10"/>
    <p:sldLayoutId id="2147483684" r:id="rId11"/>
    <p:sldLayoutId id="214748368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5.xlsx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4.xlsx"/><Relationship Id="rId5" Type="http://schemas.openxmlformats.org/officeDocument/2006/relationships/image" Target="../media/image19.wmf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9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8.pn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3077400" y="1247504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4970576" y="127219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444800" y="305139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6349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828311" y="3062040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162808" y="1223406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650" y="655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209518" y="1888101"/>
            <a:ext cx="243436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Ikea Effect &amp; Problem Statement</a:t>
            </a:r>
            <a:endParaRPr sz="1800"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2201300" y="188810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Variables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4094576" y="192819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/>
              <a:t>o</a:t>
            </a:r>
            <a:r>
              <a:rPr lang="en" dirty="0"/>
              <a:t>ntol Groups</a:t>
            </a:r>
            <a:endParaRPr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940427" y="3715105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38734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5583924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Annexures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163593" y="122983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802698" y="306633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3077400" y="123209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88100" y="307066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4960708" y="127219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459774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13" name="Google Shape;913;p46"/>
          <p:cNvSpPr/>
          <p:nvPr/>
        </p:nvSpPr>
        <p:spPr>
          <a:xfrm>
            <a:off x="1866800" y="11743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3908036" y="3086467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889;p46"/>
          <p:cNvSpPr/>
          <p:nvPr/>
        </p:nvSpPr>
        <p:spPr>
          <a:xfrm>
            <a:off x="7081356" y="130766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205056" y="1931818"/>
            <a:ext cx="26271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 Groups- With Stimuli</a:t>
            </a:r>
            <a:endParaRPr dirty="0"/>
          </a:p>
        </p:txBody>
      </p:sp>
      <p:sp>
        <p:nvSpPr>
          <p:cNvPr id="44" name="Google Shape;911;p46"/>
          <p:cNvSpPr txBox="1">
            <a:spLocks/>
          </p:cNvSpPr>
          <p:nvPr/>
        </p:nvSpPr>
        <p:spPr>
          <a:xfrm>
            <a:off x="7071188" y="1309814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/>
          <p:nvPr/>
        </p:nvSpPr>
        <p:spPr>
          <a:xfrm>
            <a:off x="264464" y="1743219"/>
            <a:ext cx="2573982" cy="2346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p52"/>
          <p:cNvSpPr/>
          <p:nvPr/>
        </p:nvSpPr>
        <p:spPr>
          <a:xfrm>
            <a:off x="3211503" y="1686813"/>
            <a:ext cx="2573982" cy="2346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2"/>
          <p:cNvSpPr/>
          <p:nvPr/>
        </p:nvSpPr>
        <p:spPr>
          <a:xfrm>
            <a:off x="6229907" y="1650237"/>
            <a:ext cx="2573982" cy="2346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2"/>
          <p:cNvSpPr txBox="1">
            <a:spLocks noGrp="1"/>
          </p:cNvSpPr>
          <p:nvPr>
            <p:ph type="title"/>
          </p:nvPr>
        </p:nvSpPr>
        <p:spPr>
          <a:xfrm>
            <a:off x="-240049" y="15638"/>
            <a:ext cx="9640002" cy="616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Survey (Effort based v/s AI based v/s Control group)</a:t>
            </a:r>
            <a:endParaRPr sz="2400" dirty="0"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519611" y="2257163"/>
            <a:ext cx="2175456" cy="59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Design your own t-shirt starting from selecting the type and color of the t-shirt to adding images, text and icons according to your choice</a:t>
            </a:r>
            <a:endParaRPr dirty="0"/>
          </a:p>
        </p:txBody>
      </p:sp>
      <p:sp>
        <p:nvSpPr>
          <p:cNvPr id="1267" name="Google Shape;1267;p52"/>
          <p:cNvSpPr txBox="1">
            <a:spLocks noGrp="1"/>
          </p:cNvSpPr>
          <p:nvPr>
            <p:ph type="subTitle" idx="2"/>
          </p:nvPr>
        </p:nvSpPr>
        <p:spPr>
          <a:xfrm>
            <a:off x="3501066" y="2191325"/>
            <a:ext cx="2175456" cy="59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52"/>
          <p:cNvSpPr txBox="1">
            <a:spLocks noGrp="1"/>
          </p:cNvSpPr>
          <p:nvPr>
            <p:ph type="subTitle" idx="3"/>
          </p:nvPr>
        </p:nvSpPr>
        <p:spPr>
          <a:xfrm>
            <a:off x="450040" y="1825015"/>
            <a:ext cx="2198846" cy="441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Do-it-yourself</a:t>
            </a:r>
            <a:endParaRPr dirty="0"/>
          </a:p>
        </p:txBody>
      </p:sp>
      <p:sp>
        <p:nvSpPr>
          <p:cNvPr id="1269" name="Google Shape;1269;p52"/>
          <p:cNvSpPr txBox="1">
            <a:spLocks noGrp="1"/>
          </p:cNvSpPr>
          <p:nvPr>
            <p:ph type="subTitle" idx="4"/>
          </p:nvPr>
        </p:nvSpPr>
        <p:spPr>
          <a:xfrm>
            <a:off x="3438757" y="1758386"/>
            <a:ext cx="2269603" cy="441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AI help you</a:t>
            </a:r>
            <a:endParaRPr dirty="0"/>
          </a:p>
        </p:txBody>
      </p:sp>
      <p:sp>
        <p:nvSpPr>
          <p:cNvPr id="1270" name="Google Shape;1270;p52"/>
          <p:cNvSpPr txBox="1">
            <a:spLocks noGrp="1"/>
          </p:cNvSpPr>
          <p:nvPr>
            <p:ph type="subTitle" idx="5"/>
          </p:nvPr>
        </p:nvSpPr>
        <p:spPr>
          <a:xfrm>
            <a:off x="6511783" y="2242532"/>
            <a:ext cx="2175456" cy="592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Search for what you want to buy in the search bar and then go through the various options available</a:t>
            </a:r>
          </a:p>
          <a:p>
            <a:pPr marL="0" lvl="0" indent="0"/>
            <a:r>
              <a:rPr lang="en-US" dirty="0"/>
              <a:t>(like buying from Amazon)</a:t>
            </a:r>
            <a:endParaRPr/>
          </a:p>
        </p:txBody>
      </p:sp>
      <p:sp>
        <p:nvSpPr>
          <p:cNvPr id="1271" name="Google Shape;1271;p52"/>
          <p:cNvSpPr txBox="1">
            <a:spLocks noGrp="1"/>
          </p:cNvSpPr>
          <p:nvPr>
            <p:ph type="subTitle" idx="6"/>
          </p:nvPr>
        </p:nvSpPr>
        <p:spPr>
          <a:xfrm>
            <a:off x="6368245" y="1695604"/>
            <a:ext cx="2295289" cy="441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traditional way</a:t>
            </a:r>
            <a:endParaRPr dirty="0"/>
          </a:p>
        </p:txBody>
      </p:sp>
      <p:grpSp>
        <p:nvGrpSpPr>
          <p:cNvPr id="1277" name="Google Shape;1277;p52"/>
          <p:cNvGrpSpPr/>
          <p:nvPr/>
        </p:nvGrpSpPr>
        <p:grpSpPr>
          <a:xfrm>
            <a:off x="4306775" y="1539935"/>
            <a:ext cx="310939" cy="254562"/>
            <a:chOff x="-1182750" y="3962900"/>
            <a:chExt cx="294575" cy="291450"/>
          </a:xfrm>
        </p:grpSpPr>
        <p:sp>
          <p:nvSpPr>
            <p:cNvPr id="1278" name="Google Shape;1278;p52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92" name="Google Shape;1292;p52"/>
          <p:cNvSpPr/>
          <p:nvPr/>
        </p:nvSpPr>
        <p:spPr>
          <a:xfrm>
            <a:off x="5738228" y="3791799"/>
            <a:ext cx="100170" cy="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2"/>
          <p:cNvSpPr/>
          <p:nvPr/>
        </p:nvSpPr>
        <p:spPr>
          <a:xfrm>
            <a:off x="5879479" y="3539259"/>
            <a:ext cx="278691" cy="254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2"/>
          <p:cNvSpPr/>
          <p:nvPr/>
        </p:nvSpPr>
        <p:spPr>
          <a:xfrm>
            <a:off x="1848334" y="1350960"/>
            <a:ext cx="100170" cy="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2"/>
          <p:cNvSpPr/>
          <p:nvPr/>
        </p:nvSpPr>
        <p:spPr>
          <a:xfrm>
            <a:off x="3968678" y="1576199"/>
            <a:ext cx="100170" cy="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52"/>
          <p:cNvGrpSpPr/>
          <p:nvPr/>
        </p:nvGrpSpPr>
        <p:grpSpPr>
          <a:xfrm flipH="1">
            <a:off x="241400" y="4279392"/>
            <a:ext cx="348689" cy="864108"/>
            <a:chOff x="4002401" y="6360650"/>
            <a:chExt cx="930575" cy="1788241"/>
          </a:xfrm>
        </p:grpSpPr>
        <p:sp>
          <p:nvSpPr>
            <p:cNvPr id="1297" name="Google Shape;1297;p5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2"/>
          <p:cNvGrpSpPr/>
          <p:nvPr/>
        </p:nvGrpSpPr>
        <p:grpSpPr>
          <a:xfrm>
            <a:off x="8353959" y="4180391"/>
            <a:ext cx="649036" cy="963109"/>
            <a:chOff x="122038" y="7256930"/>
            <a:chExt cx="668104" cy="895218"/>
          </a:xfrm>
        </p:grpSpPr>
        <p:sp>
          <p:nvSpPr>
            <p:cNvPr id="1305" name="Google Shape;1305;p5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989;p61"/>
          <p:cNvGrpSpPr/>
          <p:nvPr/>
        </p:nvGrpSpPr>
        <p:grpSpPr>
          <a:xfrm>
            <a:off x="7351237" y="1515027"/>
            <a:ext cx="329304" cy="244592"/>
            <a:chOff x="5645200" y="879425"/>
            <a:chExt cx="478575" cy="407375"/>
          </a:xfrm>
        </p:grpSpPr>
        <p:sp>
          <p:nvSpPr>
            <p:cNvPr id="54" name="Google Shape;1990;p61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1991;p61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" name="Google Shape;1992;p61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1993;p61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1994;p61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1995;p61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114" name="AutoShape 2" descr="Amazon.com Computer Icons Amazon Marketplace Online shopping, amazon logo,  text, trademark png | PNGEgg"/>
          <p:cNvSpPr>
            <a:spLocks noChangeAspect="1" noChangeArrowheads="1"/>
          </p:cNvSpPr>
          <p:nvPr/>
        </p:nvSpPr>
        <p:spPr bwMode="auto">
          <a:xfrm>
            <a:off x="155575" y="-94045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6" name="AutoShape 4" descr="Amazon.com Computer Icons Amazon Marketplace Online shopping, amazon logo,  text, trademark png | PNGEgg"/>
          <p:cNvSpPr>
            <a:spLocks noChangeAspect="1" noChangeArrowheads="1"/>
          </p:cNvSpPr>
          <p:nvPr/>
        </p:nvSpPr>
        <p:spPr bwMode="auto">
          <a:xfrm>
            <a:off x="155575" y="-94045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18" name="AutoShape 6" descr="Amazon.com Computer Icons Amazon Marketplace Online shopping, amazon logo,  text, trademark png | PNGEgg"/>
          <p:cNvSpPr>
            <a:spLocks noChangeAspect="1" noChangeArrowheads="1"/>
          </p:cNvSpPr>
          <p:nvPr/>
        </p:nvSpPr>
        <p:spPr bwMode="auto">
          <a:xfrm>
            <a:off x="155575" y="-94045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0" name="Google Shape;1261;p52"/>
          <p:cNvCxnSpPr>
            <a:cxnSpLocks/>
          </p:cNvCxnSpPr>
          <p:nvPr/>
        </p:nvCxnSpPr>
        <p:spPr>
          <a:xfrm flipV="1">
            <a:off x="6194888" y="2614324"/>
            <a:ext cx="486" cy="1378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" name="Google Shape;8502;p88"/>
          <p:cNvGrpSpPr/>
          <p:nvPr/>
        </p:nvGrpSpPr>
        <p:grpSpPr>
          <a:xfrm>
            <a:off x="1434824" y="1563252"/>
            <a:ext cx="229279" cy="294381"/>
            <a:chOff x="3938800" y="4399275"/>
            <a:chExt cx="359700" cy="481825"/>
          </a:xfrm>
          <a:solidFill>
            <a:schemeClr val="accent3"/>
          </a:solidFill>
        </p:grpSpPr>
        <p:sp>
          <p:nvSpPr>
            <p:cNvPr id="72" name="Google Shape;8503;p88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8504;p88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8505;p88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8506;p88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8507;p88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" name="Google Shape;1266;p52"/>
          <p:cNvSpPr txBox="1">
            <a:spLocks/>
          </p:cNvSpPr>
          <p:nvPr/>
        </p:nvSpPr>
        <p:spPr>
          <a:xfrm>
            <a:off x="3451787" y="2190107"/>
            <a:ext cx="2175456" cy="59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2"/>
              </a:buClr>
              <a:buSzPts val="2800"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Upload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an image of the look/style you want, get 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recommendations for similar items that match the look in the photo and choose the look you want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5114D-9F32-41BD-99FB-10535123919A}"/>
              </a:ext>
            </a:extLst>
          </p:cNvPr>
          <p:cNvGrpSpPr/>
          <p:nvPr/>
        </p:nvGrpSpPr>
        <p:grpSpPr>
          <a:xfrm>
            <a:off x="2293336" y="4117178"/>
            <a:ext cx="4722638" cy="836195"/>
            <a:chOff x="1410612" y="4218607"/>
            <a:chExt cx="5838752" cy="836195"/>
          </a:xfrm>
        </p:grpSpPr>
        <p:sp>
          <p:nvSpPr>
            <p:cNvPr id="89" name="Google Shape;3726;p82"/>
            <p:cNvSpPr/>
            <p:nvPr/>
          </p:nvSpPr>
          <p:spPr>
            <a:xfrm>
              <a:off x="1652406" y="4233237"/>
              <a:ext cx="5596958" cy="821565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52;p56"/>
            <p:cNvSpPr/>
            <p:nvPr/>
          </p:nvSpPr>
          <p:spPr>
            <a:xfrm>
              <a:off x="1410612" y="4236065"/>
              <a:ext cx="922755" cy="8123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67;p52"/>
            <p:cNvSpPr txBox="1">
              <a:spLocks/>
            </p:cNvSpPr>
            <p:nvPr/>
          </p:nvSpPr>
          <p:spPr>
            <a:xfrm>
              <a:off x="2390851" y="4218607"/>
              <a:ext cx="4444478" cy="609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Raleway"/>
                <a:buNone/>
                <a:tabLst/>
                <a:defRPr/>
              </a:pPr>
              <a:r>
                <a:rPr lang="en-US" sz="1200" dirty="0">
                  <a:solidFill>
                    <a:schemeClr val="bg1"/>
                  </a:solidFill>
                  <a:latin typeface="Raleway"/>
                  <a:ea typeface="Raleway"/>
                  <a:cs typeface="Raleway"/>
                  <a:sym typeface="Raleway"/>
                </a:rPr>
                <a:t>Limitations: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tabLst/>
                <a:defRPr/>
              </a:pPr>
              <a:r>
                <a:rPr lang="en-US" sz="1200" dirty="0">
                  <a:solidFill>
                    <a:schemeClr val="bg1"/>
                  </a:solidFill>
                  <a:latin typeface="Raleway"/>
                  <a:ea typeface="Raleway"/>
                  <a:cs typeface="Raleway"/>
                  <a:sym typeface="Raleway"/>
                </a:rPr>
                <a:t>1. Explanation of the process due to online mode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tabLst/>
                <a:defRPr/>
              </a:pPr>
              <a:r>
                <a:rPr lang="en-US" sz="1200" dirty="0">
                  <a:solidFill>
                    <a:schemeClr val="bg1"/>
                  </a:solidFill>
                  <a:latin typeface="Raleway"/>
                  <a:ea typeface="Raleway"/>
                  <a:cs typeface="Raleway"/>
                  <a:sym typeface="Raleway"/>
                </a:rPr>
                <a:t>2. No monitoring during the process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tabLst/>
                <a:defRPr/>
              </a:pPr>
              <a:r>
                <a:rPr lang="en-US" sz="1200" dirty="0">
                  <a:solidFill>
                    <a:schemeClr val="bg1"/>
                  </a:solidFill>
                  <a:latin typeface="Raleway"/>
                  <a:ea typeface="Raleway"/>
                  <a:cs typeface="Raleway"/>
                  <a:sym typeface="Raleway"/>
                </a:rPr>
                <a:t>3. Previous experiences of the individual</a:t>
              </a:r>
            </a:p>
          </p:txBody>
        </p:sp>
        <p:grpSp>
          <p:nvGrpSpPr>
            <p:cNvPr id="93" name="Google Shape;8446;p88"/>
            <p:cNvGrpSpPr/>
            <p:nvPr/>
          </p:nvGrpSpPr>
          <p:grpSpPr>
            <a:xfrm>
              <a:off x="1528876" y="4340293"/>
              <a:ext cx="672998" cy="582838"/>
              <a:chOff x="5049725" y="3806450"/>
              <a:chExt cx="481825" cy="481825"/>
            </a:xfrm>
            <a:solidFill>
              <a:schemeClr val="accent3"/>
            </a:solidFill>
          </p:grpSpPr>
          <p:sp>
            <p:nvSpPr>
              <p:cNvPr id="94" name="Google Shape;8447;p88"/>
              <p:cNvSpPr/>
              <p:nvPr/>
            </p:nvSpPr>
            <p:spPr>
              <a:xfrm>
                <a:off x="5361150" y="3976800"/>
                <a:ext cx="2825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1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cubicBezTo>
                      <a:pt x="1" y="877"/>
                      <a:pt x="254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" name="Google Shape;8448;p88"/>
              <p:cNvSpPr/>
              <p:nvPr/>
            </p:nvSpPr>
            <p:spPr>
              <a:xfrm>
                <a:off x="5191775" y="3976800"/>
                <a:ext cx="2825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1" extrusionOk="0">
                    <a:moveTo>
                      <a:pt x="567" y="1"/>
                    </a:moveTo>
                    <a:cubicBezTo>
                      <a:pt x="253" y="1"/>
                      <a:pt x="0" y="251"/>
                      <a:pt x="0" y="564"/>
                    </a:cubicBezTo>
                    <a:cubicBezTo>
                      <a:pt x="0" y="877"/>
                      <a:pt x="253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" name="Google Shape;8449;p88"/>
              <p:cNvSpPr/>
              <p:nvPr/>
            </p:nvSpPr>
            <p:spPr>
              <a:xfrm>
                <a:off x="5049725" y="3806450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6249" y="5686"/>
                    </a:moveTo>
                    <a:cubicBezTo>
                      <a:pt x="6932" y="5686"/>
                      <a:pt x="7549" y="6098"/>
                      <a:pt x="7811" y="6730"/>
                    </a:cubicBezTo>
                    <a:cubicBezTo>
                      <a:pt x="8073" y="7363"/>
                      <a:pt x="7929" y="8092"/>
                      <a:pt x="7444" y="8576"/>
                    </a:cubicBezTo>
                    <a:cubicBezTo>
                      <a:pt x="7120" y="8901"/>
                      <a:pt x="6686" y="9073"/>
                      <a:pt x="6246" y="9073"/>
                    </a:cubicBezTo>
                    <a:cubicBezTo>
                      <a:pt x="6028" y="9073"/>
                      <a:pt x="5808" y="9031"/>
                      <a:pt x="5598" y="8944"/>
                    </a:cubicBezTo>
                    <a:cubicBezTo>
                      <a:pt x="4966" y="8682"/>
                      <a:pt x="4553" y="8064"/>
                      <a:pt x="4553" y="7378"/>
                    </a:cubicBezTo>
                    <a:cubicBezTo>
                      <a:pt x="4553" y="6441"/>
                      <a:pt x="5312" y="5686"/>
                      <a:pt x="6249" y="5686"/>
                    </a:cubicBezTo>
                    <a:close/>
                    <a:moveTo>
                      <a:pt x="13024" y="5683"/>
                    </a:moveTo>
                    <a:cubicBezTo>
                      <a:pt x="13242" y="5683"/>
                      <a:pt x="13462" y="5725"/>
                      <a:pt x="13671" y="5812"/>
                    </a:cubicBezTo>
                    <a:cubicBezTo>
                      <a:pt x="14304" y="6074"/>
                      <a:pt x="14716" y="6691"/>
                      <a:pt x="14716" y="7378"/>
                    </a:cubicBezTo>
                    <a:cubicBezTo>
                      <a:pt x="14716" y="8314"/>
                      <a:pt x="13957" y="9070"/>
                      <a:pt x="13024" y="9073"/>
                    </a:cubicBezTo>
                    <a:cubicBezTo>
                      <a:pt x="12337" y="9073"/>
                      <a:pt x="11720" y="8658"/>
                      <a:pt x="11458" y="8025"/>
                    </a:cubicBezTo>
                    <a:cubicBezTo>
                      <a:pt x="11196" y="7393"/>
                      <a:pt x="11341" y="6664"/>
                      <a:pt x="11825" y="6179"/>
                    </a:cubicBezTo>
                    <a:cubicBezTo>
                      <a:pt x="12150" y="5855"/>
                      <a:pt x="12583" y="5683"/>
                      <a:pt x="13024" y="5683"/>
                    </a:cubicBezTo>
                    <a:close/>
                    <a:moveTo>
                      <a:pt x="9636" y="10196"/>
                    </a:moveTo>
                    <a:cubicBezTo>
                      <a:pt x="11955" y="10196"/>
                      <a:pt x="13981" y="11765"/>
                      <a:pt x="14557" y="14012"/>
                    </a:cubicBezTo>
                    <a:cubicBezTo>
                      <a:pt x="14635" y="14316"/>
                      <a:pt x="14454" y="14623"/>
                      <a:pt x="14153" y="14701"/>
                    </a:cubicBezTo>
                    <a:cubicBezTo>
                      <a:pt x="14107" y="14713"/>
                      <a:pt x="14060" y="14718"/>
                      <a:pt x="14014" y="14718"/>
                    </a:cubicBezTo>
                    <a:cubicBezTo>
                      <a:pt x="13760" y="14718"/>
                      <a:pt x="13530" y="14550"/>
                      <a:pt x="13464" y="14295"/>
                    </a:cubicBezTo>
                    <a:cubicBezTo>
                      <a:pt x="13015" y="12548"/>
                      <a:pt x="11440" y="11326"/>
                      <a:pt x="9636" y="11326"/>
                    </a:cubicBezTo>
                    <a:cubicBezTo>
                      <a:pt x="7833" y="11326"/>
                      <a:pt x="6258" y="12548"/>
                      <a:pt x="5809" y="14295"/>
                    </a:cubicBezTo>
                    <a:cubicBezTo>
                      <a:pt x="5743" y="14550"/>
                      <a:pt x="5512" y="14718"/>
                      <a:pt x="5260" y="14718"/>
                    </a:cubicBezTo>
                    <a:cubicBezTo>
                      <a:pt x="5215" y="14718"/>
                      <a:pt x="5169" y="14713"/>
                      <a:pt x="5122" y="14701"/>
                    </a:cubicBezTo>
                    <a:cubicBezTo>
                      <a:pt x="4818" y="14623"/>
                      <a:pt x="4638" y="14316"/>
                      <a:pt x="4716" y="14012"/>
                    </a:cubicBezTo>
                    <a:cubicBezTo>
                      <a:pt x="5291" y="11765"/>
                      <a:pt x="7318" y="10196"/>
                      <a:pt x="9636" y="10196"/>
                    </a:cubicBezTo>
                    <a:close/>
                    <a:moveTo>
                      <a:pt x="9636" y="0"/>
                    </a:moveTo>
                    <a:cubicBezTo>
                      <a:pt x="4342" y="0"/>
                      <a:pt x="0" y="4343"/>
                      <a:pt x="0" y="9636"/>
                    </a:cubicBezTo>
                    <a:cubicBezTo>
                      <a:pt x="0" y="14930"/>
                      <a:pt x="4342" y="19272"/>
                      <a:pt x="9636" y="19272"/>
                    </a:cubicBezTo>
                    <a:cubicBezTo>
                      <a:pt x="14927" y="19272"/>
                      <a:pt x="19272" y="14930"/>
                      <a:pt x="19272" y="9636"/>
                    </a:cubicBezTo>
                    <a:cubicBezTo>
                      <a:pt x="19272" y="4343"/>
                      <a:pt x="14927" y="0"/>
                      <a:pt x="96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FF73297A-12B5-49ED-A0CE-9915E0B18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892198"/>
              </p:ext>
            </p:extLst>
          </p:nvPr>
        </p:nvGraphicFramePr>
        <p:xfrm>
          <a:off x="234201" y="592472"/>
          <a:ext cx="8675598" cy="808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Google Shape;1223;p51">
            <a:extLst>
              <a:ext uri="{FF2B5EF4-FFF2-40B4-BE49-F238E27FC236}">
                <a16:creationId xmlns:a16="http://schemas.microsoft.com/office/drawing/2014/main" id="{6BB5E4CE-B8AB-48FC-9CE5-DF80A4281499}"/>
              </a:ext>
            </a:extLst>
          </p:cNvPr>
          <p:cNvSpPr txBox="1">
            <a:spLocks/>
          </p:cNvSpPr>
          <p:nvPr/>
        </p:nvSpPr>
        <p:spPr>
          <a:xfrm rot="16200000">
            <a:off x="-486158" y="794225"/>
            <a:ext cx="1283467" cy="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IN" sz="1200"/>
              <a:t>Process</a:t>
            </a:r>
            <a:endParaRPr lang="en-IN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8"/>
          <p:cNvSpPr txBox="1">
            <a:spLocks noGrp="1"/>
          </p:cNvSpPr>
          <p:nvPr>
            <p:ph type="title"/>
          </p:nvPr>
        </p:nvSpPr>
        <p:spPr>
          <a:xfrm>
            <a:off x="20029" y="201258"/>
            <a:ext cx="68043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(Efforts Between)</a:t>
            </a:r>
            <a:endParaRPr dirty="0"/>
          </a:p>
        </p:txBody>
      </p:sp>
      <p:sp>
        <p:nvSpPr>
          <p:cNvPr id="47" name="Google Shape;1778;p58">
            <a:extLst>
              <a:ext uri="{FF2B5EF4-FFF2-40B4-BE49-F238E27FC236}">
                <a16:creationId xmlns:a16="http://schemas.microsoft.com/office/drawing/2014/main" id="{ACA0832A-F3D9-4922-82BB-F040CA464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0426" y="1372011"/>
            <a:ext cx="104373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85%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CF8430-E0A5-4768-92CA-E9E6A6410BCE}"/>
              </a:ext>
            </a:extLst>
          </p:cNvPr>
          <p:cNvSpPr txBox="1"/>
          <p:nvPr/>
        </p:nvSpPr>
        <p:spPr>
          <a:xfrm>
            <a:off x="4088664" y="3658019"/>
            <a:ext cx="2457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  <a:sym typeface="Raleway"/>
              </a:rPr>
              <a:t>Too much effort in designing</a:t>
            </a:r>
          </a:p>
          <a:p>
            <a:pPr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+mn-lt"/>
            </a:endParaRPr>
          </a:p>
          <a:p>
            <a:endParaRPr lang="en-US" b="1" dirty="0">
              <a:solidFill>
                <a:schemeClr val="lt1"/>
              </a:solidFill>
              <a:latin typeface="+mn-lt"/>
              <a:sym typeface="Raleway"/>
            </a:endParaRPr>
          </a:p>
        </p:txBody>
      </p:sp>
      <p:sp>
        <p:nvSpPr>
          <p:cNvPr id="50" name="Google Shape;1792;p58">
            <a:extLst>
              <a:ext uri="{FF2B5EF4-FFF2-40B4-BE49-F238E27FC236}">
                <a16:creationId xmlns:a16="http://schemas.microsoft.com/office/drawing/2014/main" id="{4C36A822-72C8-4CB3-A8D0-93E8B7FE7089}"/>
              </a:ext>
            </a:extLst>
          </p:cNvPr>
          <p:cNvSpPr txBox="1">
            <a:spLocks/>
          </p:cNvSpPr>
          <p:nvPr/>
        </p:nvSpPr>
        <p:spPr>
          <a:xfrm>
            <a:off x="275765" y="1955529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4 or above </a:t>
            </a:r>
            <a:r>
              <a:rPr lang="en-US" dirty="0"/>
              <a:t>rating in the Product satisfaction Score</a:t>
            </a:r>
          </a:p>
        </p:txBody>
      </p:sp>
      <p:sp>
        <p:nvSpPr>
          <p:cNvPr id="51" name="Google Shape;1778;p58">
            <a:extLst>
              <a:ext uri="{FF2B5EF4-FFF2-40B4-BE49-F238E27FC236}">
                <a16:creationId xmlns:a16="http://schemas.microsoft.com/office/drawing/2014/main" id="{F3350332-E2FE-4607-BEE6-9369048BCE9E}"/>
              </a:ext>
            </a:extLst>
          </p:cNvPr>
          <p:cNvSpPr txBox="1">
            <a:spLocks/>
          </p:cNvSpPr>
          <p:nvPr/>
        </p:nvSpPr>
        <p:spPr>
          <a:xfrm>
            <a:off x="2713033" y="1372011"/>
            <a:ext cx="1043733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/>
              <a:t>42%</a:t>
            </a:r>
          </a:p>
        </p:txBody>
      </p:sp>
      <p:sp>
        <p:nvSpPr>
          <p:cNvPr id="52" name="Google Shape;1778;p58">
            <a:extLst>
              <a:ext uri="{FF2B5EF4-FFF2-40B4-BE49-F238E27FC236}">
                <a16:creationId xmlns:a16="http://schemas.microsoft.com/office/drawing/2014/main" id="{D6CF8435-59C7-4D12-AAF8-66F7D91EBEE9}"/>
              </a:ext>
            </a:extLst>
          </p:cNvPr>
          <p:cNvSpPr txBox="1">
            <a:spLocks/>
          </p:cNvSpPr>
          <p:nvPr/>
        </p:nvSpPr>
        <p:spPr>
          <a:xfrm>
            <a:off x="4795640" y="1372011"/>
            <a:ext cx="1043733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/>
              <a:t>62%</a:t>
            </a:r>
          </a:p>
        </p:txBody>
      </p:sp>
      <p:sp>
        <p:nvSpPr>
          <p:cNvPr id="53" name="Google Shape;1792;p58">
            <a:extLst>
              <a:ext uri="{FF2B5EF4-FFF2-40B4-BE49-F238E27FC236}">
                <a16:creationId xmlns:a16="http://schemas.microsoft.com/office/drawing/2014/main" id="{614B808C-B059-4E9D-A185-9E891B9E3334}"/>
              </a:ext>
            </a:extLst>
          </p:cNvPr>
          <p:cNvSpPr txBox="1">
            <a:spLocks/>
          </p:cNvSpPr>
          <p:nvPr/>
        </p:nvSpPr>
        <p:spPr>
          <a:xfrm>
            <a:off x="4517604" y="2036211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4 or above </a:t>
            </a:r>
            <a:r>
              <a:rPr lang="en-US" dirty="0"/>
              <a:t>rating in the Process Easiness Score</a:t>
            </a:r>
          </a:p>
        </p:txBody>
      </p:sp>
      <p:sp>
        <p:nvSpPr>
          <p:cNvPr id="54" name="Google Shape;1792;p58">
            <a:extLst>
              <a:ext uri="{FF2B5EF4-FFF2-40B4-BE49-F238E27FC236}">
                <a16:creationId xmlns:a16="http://schemas.microsoft.com/office/drawing/2014/main" id="{8AC95C00-4351-44C5-9B3A-0D6692795F06}"/>
              </a:ext>
            </a:extLst>
          </p:cNvPr>
          <p:cNvSpPr txBox="1">
            <a:spLocks/>
          </p:cNvSpPr>
          <p:nvPr/>
        </p:nvSpPr>
        <p:spPr>
          <a:xfrm>
            <a:off x="2311680" y="1984179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700-900 </a:t>
            </a:r>
            <a:r>
              <a:rPr lang="en-US" dirty="0"/>
              <a:t>Price Band of the Product</a:t>
            </a:r>
          </a:p>
        </p:txBody>
      </p:sp>
      <p:sp>
        <p:nvSpPr>
          <p:cNvPr id="55" name="Google Shape;1819;p59">
            <a:extLst>
              <a:ext uri="{FF2B5EF4-FFF2-40B4-BE49-F238E27FC236}">
                <a16:creationId xmlns:a16="http://schemas.microsoft.com/office/drawing/2014/main" id="{BF02D9E2-28A3-483F-8F52-1B67F67F67D9}"/>
              </a:ext>
            </a:extLst>
          </p:cNvPr>
          <p:cNvSpPr txBox="1">
            <a:spLocks/>
          </p:cNvSpPr>
          <p:nvPr/>
        </p:nvSpPr>
        <p:spPr>
          <a:xfrm>
            <a:off x="4166242" y="3217782"/>
            <a:ext cx="2302528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b="1" dirty="0">
                <a:latin typeface="+mn-lt"/>
              </a:rPr>
              <a:t>Reasons for low rating</a:t>
            </a:r>
          </a:p>
        </p:txBody>
      </p:sp>
      <p:sp>
        <p:nvSpPr>
          <p:cNvPr id="58" name="Google Shape;1819;p59">
            <a:extLst>
              <a:ext uri="{FF2B5EF4-FFF2-40B4-BE49-F238E27FC236}">
                <a16:creationId xmlns:a16="http://schemas.microsoft.com/office/drawing/2014/main" id="{86B8DBC7-AD84-4D41-A74E-81E38CDC8EE2}"/>
              </a:ext>
            </a:extLst>
          </p:cNvPr>
          <p:cNvSpPr txBox="1">
            <a:spLocks/>
          </p:cNvSpPr>
          <p:nvPr/>
        </p:nvSpPr>
        <p:spPr>
          <a:xfrm>
            <a:off x="1217615" y="3214993"/>
            <a:ext cx="2302528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b="1" dirty="0">
                <a:latin typeface="+mn-lt"/>
              </a:rPr>
              <a:t>Reasons for High Rating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96F4BF-EF84-4F4A-B57C-8421D0FBAC6B}"/>
              </a:ext>
            </a:extLst>
          </p:cNvPr>
          <p:cNvSpPr txBox="1"/>
          <p:nvPr/>
        </p:nvSpPr>
        <p:spPr>
          <a:xfrm>
            <a:off x="1082838" y="3557534"/>
            <a:ext cx="24576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  <a:sym typeface="Raleway"/>
              </a:rPr>
              <a:t>Getting exactly what they want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lt1"/>
                </a:solidFill>
                <a:latin typeface="+mn-lt"/>
                <a:sym typeface="Raleway"/>
              </a:rPr>
              <a:t>All-in-one platform</a:t>
            </a:r>
          </a:p>
        </p:txBody>
      </p:sp>
      <p:sp>
        <p:nvSpPr>
          <p:cNvPr id="60" name="Google Shape;1819;p59">
            <a:extLst>
              <a:ext uri="{FF2B5EF4-FFF2-40B4-BE49-F238E27FC236}">
                <a16:creationId xmlns:a16="http://schemas.microsoft.com/office/drawing/2014/main" id="{0A75A0EA-46A3-423E-B14E-4045214424FC}"/>
              </a:ext>
            </a:extLst>
          </p:cNvPr>
          <p:cNvSpPr txBox="1">
            <a:spLocks/>
          </p:cNvSpPr>
          <p:nvPr/>
        </p:nvSpPr>
        <p:spPr>
          <a:xfrm>
            <a:off x="2608164" y="997378"/>
            <a:ext cx="1740197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600" b="1" dirty="0">
                <a:latin typeface="+mn-lt"/>
              </a:rPr>
              <a:t>Sample Size: 21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FFFDC08-ADC2-4427-BF00-80A432D02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003271"/>
              </p:ext>
            </p:extLst>
          </p:nvPr>
        </p:nvGraphicFramePr>
        <p:xfrm>
          <a:off x="6439634" y="3471956"/>
          <a:ext cx="2704366" cy="165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956572CB-D6C7-4931-AADE-9BD6A7390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538259"/>
              </p:ext>
            </p:extLst>
          </p:nvPr>
        </p:nvGraphicFramePr>
        <p:xfrm>
          <a:off x="6439633" y="12137"/>
          <a:ext cx="2704368" cy="1717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1ABB475-50B2-4531-A958-AAAFB1524B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780416"/>
              </p:ext>
            </p:extLst>
          </p:nvPr>
        </p:nvGraphicFramePr>
        <p:xfrm>
          <a:off x="6439633" y="1742046"/>
          <a:ext cx="2715352" cy="1717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3032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8"/>
          <p:cNvSpPr txBox="1">
            <a:spLocks noGrp="1"/>
          </p:cNvSpPr>
          <p:nvPr>
            <p:ph type="title"/>
          </p:nvPr>
        </p:nvSpPr>
        <p:spPr>
          <a:xfrm>
            <a:off x="20029" y="201258"/>
            <a:ext cx="68043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(AI Between)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B5C33-AF77-4D04-997C-F852AA3D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28" y="340510"/>
            <a:ext cx="2302528" cy="1448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EAB739-A61E-4BB8-8F87-CF503FB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29" y="1847744"/>
            <a:ext cx="2302528" cy="1650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D90234-67A7-4950-8273-B9BAEB92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528" y="3557534"/>
            <a:ext cx="2302528" cy="1585966"/>
          </a:xfrm>
          <a:prstGeom prst="rect">
            <a:avLst/>
          </a:prstGeom>
        </p:spPr>
      </p:pic>
      <p:sp>
        <p:nvSpPr>
          <p:cNvPr id="47" name="Google Shape;1778;p58">
            <a:extLst>
              <a:ext uri="{FF2B5EF4-FFF2-40B4-BE49-F238E27FC236}">
                <a16:creationId xmlns:a16="http://schemas.microsoft.com/office/drawing/2014/main" id="{ACA0832A-F3D9-4922-82BB-F040CA464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0426" y="1372011"/>
            <a:ext cx="1043733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75%</a:t>
            </a:r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CF8430-E0A5-4768-92CA-E9E6A6410BCE}"/>
              </a:ext>
            </a:extLst>
          </p:cNvPr>
          <p:cNvSpPr txBox="1"/>
          <p:nvPr/>
        </p:nvSpPr>
        <p:spPr>
          <a:xfrm>
            <a:off x="4088664" y="3658019"/>
            <a:ext cx="24576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  <a:sym typeface="Raleway"/>
              </a:rPr>
              <a:t>Product Mismatch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Resistant to adopt new technologies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Traditional buying habits</a:t>
            </a:r>
          </a:p>
          <a:p>
            <a:endParaRPr lang="en-US" b="1" dirty="0">
              <a:solidFill>
                <a:schemeClr val="lt1"/>
              </a:solidFill>
              <a:latin typeface="+mn-lt"/>
              <a:sym typeface="Raleway"/>
            </a:endParaRPr>
          </a:p>
        </p:txBody>
      </p:sp>
      <p:sp>
        <p:nvSpPr>
          <p:cNvPr id="50" name="Google Shape;1792;p58">
            <a:extLst>
              <a:ext uri="{FF2B5EF4-FFF2-40B4-BE49-F238E27FC236}">
                <a16:creationId xmlns:a16="http://schemas.microsoft.com/office/drawing/2014/main" id="{4C36A822-72C8-4CB3-A8D0-93E8B7FE7089}"/>
              </a:ext>
            </a:extLst>
          </p:cNvPr>
          <p:cNvSpPr txBox="1">
            <a:spLocks/>
          </p:cNvSpPr>
          <p:nvPr/>
        </p:nvSpPr>
        <p:spPr>
          <a:xfrm>
            <a:off x="275765" y="1955529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4 or above </a:t>
            </a:r>
            <a:r>
              <a:rPr lang="en-US" dirty="0"/>
              <a:t>rating in the Product satisfaction Score</a:t>
            </a:r>
          </a:p>
        </p:txBody>
      </p:sp>
      <p:sp>
        <p:nvSpPr>
          <p:cNvPr id="51" name="Google Shape;1778;p58">
            <a:extLst>
              <a:ext uri="{FF2B5EF4-FFF2-40B4-BE49-F238E27FC236}">
                <a16:creationId xmlns:a16="http://schemas.microsoft.com/office/drawing/2014/main" id="{F3350332-E2FE-4607-BEE6-9369048BCE9E}"/>
              </a:ext>
            </a:extLst>
          </p:cNvPr>
          <p:cNvSpPr txBox="1">
            <a:spLocks/>
          </p:cNvSpPr>
          <p:nvPr/>
        </p:nvSpPr>
        <p:spPr>
          <a:xfrm>
            <a:off x="2713033" y="1372011"/>
            <a:ext cx="1043733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/>
              <a:t>50%</a:t>
            </a:r>
          </a:p>
        </p:txBody>
      </p:sp>
      <p:sp>
        <p:nvSpPr>
          <p:cNvPr id="52" name="Google Shape;1778;p58">
            <a:extLst>
              <a:ext uri="{FF2B5EF4-FFF2-40B4-BE49-F238E27FC236}">
                <a16:creationId xmlns:a16="http://schemas.microsoft.com/office/drawing/2014/main" id="{D6CF8435-59C7-4D12-AAF8-66F7D91EBEE9}"/>
              </a:ext>
            </a:extLst>
          </p:cNvPr>
          <p:cNvSpPr txBox="1">
            <a:spLocks/>
          </p:cNvSpPr>
          <p:nvPr/>
        </p:nvSpPr>
        <p:spPr>
          <a:xfrm>
            <a:off x="4795640" y="1372011"/>
            <a:ext cx="1043733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" dirty="0"/>
              <a:t>85%</a:t>
            </a:r>
          </a:p>
        </p:txBody>
      </p:sp>
      <p:sp>
        <p:nvSpPr>
          <p:cNvPr id="53" name="Google Shape;1792;p58">
            <a:extLst>
              <a:ext uri="{FF2B5EF4-FFF2-40B4-BE49-F238E27FC236}">
                <a16:creationId xmlns:a16="http://schemas.microsoft.com/office/drawing/2014/main" id="{614B808C-B059-4E9D-A185-9E891B9E3334}"/>
              </a:ext>
            </a:extLst>
          </p:cNvPr>
          <p:cNvSpPr txBox="1">
            <a:spLocks/>
          </p:cNvSpPr>
          <p:nvPr/>
        </p:nvSpPr>
        <p:spPr>
          <a:xfrm>
            <a:off x="4517604" y="2036211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4 or above </a:t>
            </a:r>
            <a:r>
              <a:rPr lang="en-US" dirty="0"/>
              <a:t>rating in the Process Easiness Score</a:t>
            </a:r>
          </a:p>
        </p:txBody>
      </p:sp>
      <p:sp>
        <p:nvSpPr>
          <p:cNvPr id="54" name="Google Shape;1792;p58">
            <a:extLst>
              <a:ext uri="{FF2B5EF4-FFF2-40B4-BE49-F238E27FC236}">
                <a16:creationId xmlns:a16="http://schemas.microsoft.com/office/drawing/2014/main" id="{8AC95C00-4351-44C5-9B3A-0D6692795F06}"/>
              </a:ext>
            </a:extLst>
          </p:cNvPr>
          <p:cNvSpPr txBox="1">
            <a:spLocks/>
          </p:cNvSpPr>
          <p:nvPr/>
        </p:nvSpPr>
        <p:spPr>
          <a:xfrm>
            <a:off x="2311680" y="1984179"/>
            <a:ext cx="18837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b="1" dirty="0">
                <a:latin typeface="+mj-lt"/>
                <a:cs typeface="Aharoni" panose="02010803020104030203" pitchFamily="2" charset="-79"/>
              </a:rPr>
              <a:t>700-900 </a:t>
            </a:r>
            <a:r>
              <a:rPr lang="en-US" dirty="0"/>
              <a:t>Price Band of the Product</a:t>
            </a:r>
          </a:p>
        </p:txBody>
      </p:sp>
      <p:sp>
        <p:nvSpPr>
          <p:cNvPr id="55" name="Google Shape;1819;p59">
            <a:extLst>
              <a:ext uri="{FF2B5EF4-FFF2-40B4-BE49-F238E27FC236}">
                <a16:creationId xmlns:a16="http://schemas.microsoft.com/office/drawing/2014/main" id="{BF02D9E2-28A3-483F-8F52-1B67F67F67D9}"/>
              </a:ext>
            </a:extLst>
          </p:cNvPr>
          <p:cNvSpPr txBox="1">
            <a:spLocks/>
          </p:cNvSpPr>
          <p:nvPr/>
        </p:nvSpPr>
        <p:spPr>
          <a:xfrm>
            <a:off x="4166242" y="3217782"/>
            <a:ext cx="2302528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b="1" dirty="0">
                <a:latin typeface="+mn-lt"/>
              </a:rPr>
              <a:t>Reasons for low rating</a:t>
            </a:r>
          </a:p>
        </p:txBody>
      </p:sp>
      <p:sp>
        <p:nvSpPr>
          <p:cNvPr id="58" name="Google Shape;1819;p59">
            <a:extLst>
              <a:ext uri="{FF2B5EF4-FFF2-40B4-BE49-F238E27FC236}">
                <a16:creationId xmlns:a16="http://schemas.microsoft.com/office/drawing/2014/main" id="{86B8DBC7-AD84-4D41-A74E-81E38CDC8EE2}"/>
              </a:ext>
            </a:extLst>
          </p:cNvPr>
          <p:cNvSpPr txBox="1">
            <a:spLocks/>
          </p:cNvSpPr>
          <p:nvPr/>
        </p:nvSpPr>
        <p:spPr>
          <a:xfrm>
            <a:off x="1217615" y="3214993"/>
            <a:ext cx="2302528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b="1" dirty="0">
                <a:latin typeface="+mn-lt"/>
              </a:rPr>
              <a:t>Reasons for High Rating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96F4BF-EF84-4F4A-B57C-8421D0FBAC6B}"/>
              </a:ext>
            </a:extLst>
          </p:cNvPr>
          <p:cNvSpPr txBox="1"/>
          <p:nvPr/>
        </p:nvSpPr>
        <p:spPr>
          <a:xfrm>
            <a:off x="1082838" y="3557534"/>
            <a:ext cx="24576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+mn-lt"/>
                <a:sym typeface="Raleway"/>
              </a:rPr>
              <a:t>Less Complex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lt1"/>
                </a:solidFill>
                <a:latin typeface="+mn-lt"/>
                <a:sym typeface="Raleway"/>
              </a:rPr>
              <a:t>Relevant product recommendations</a:t>
            </a:r>
          </a:p>
        </p:txBody>
      </p:sp>
      <p:sp>
        <p:nvSpPr>
          <p:cNvPr id="60" name="Google Shape;1819;p59">
            <a:extLst>
              <a:ext uri="{FF2B5EF4-FFF2-40B4-BE49-F238E27FC236}">
                <a16:creationId xmlns:a16="http://schemas.microsoft.com/office/drawing/2014/main" id="{0A75A0EA-46A3-423E-B14E-4045214424FC}"/>
              </a:ext>
            </a:extLst>
          </p:cNvPr>
          <p:cNvSpPr txBox="1">
            <a:spLocks/>
          </p:cNvSpPr>
          <p:nvPr/>
        </p:nvSpPr>
        <p:spPr>
          <a:xfrm>
            <a:off x="2608164" y="997378"/>
            <a:ext cx="1740197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600" b="1" dirty="0">
                <a:latin typeface="+mn-lt"/>
              </a:rPr>
              <a:t>Sample Size: 20</a:t>
            </a:r>
          </a:p>
        </p:txBody>
      </p:sp>
    </p:spTree>
    <p:extLst>
      <p:ext uri="{BB962C8B-B14F-4D97-AF65-F5344CB8AC3E}">
        <p14:creationId xmlns:p14="http://schemas.microsoft.com/office/powerpoint/2010/main" val="1202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8"/>
          <p:cNvSpPr txBox="1">
            <a:spLocks noGrp="1"/>
          </p:cNvSpPr>
          <p:nvPr>
            <p:ph type="title"/>
          </p:nvPr>
        </p:nvSpPr>
        <p:spPr>
          <a:xfrm>
            <a:off x="-286498" y="1264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(Survey)</a:t>
            </a:r>
            <a:endParaRPr dirty="0"/>
          </a:p>
        </p:txBody>
      </p:sp>
      <p:sp>
        <p:nvSpPr>
          <p:cNvPr id="60" name="Google Shape;1819;p59">
            <a:extLst>
              <a:ext uri="{FF2B5EF4-FFF2-40B4-BE49-F238E27FC236}">
                <a16:creationId xmlns:a16="http://schemas.microsoft.com/office/drawing/2014/main" id="{0A75A0EA-46A3-423E-B14E-4045214424FC}"/>
              </a:ext>
            </a:extLst>
          </p:cNvPr>
          <p:cNvSpPr txBox="1">
            <a:spLocks/>
          </p:cNvSpPr>
          <p:nvPr/>
        </p:nvSpPr>
        <p:spPr>
          <a:xfrm>
            <a:off x="3290983" y="913210"/>
            <a:ext cx="1365639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tx1"/>
                </a:solidFill>
                <a:latin typeface="+mn-lt"/>
              </a:rPr>
              <a:t>Sample Size: 20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F4B5774-70C4-46C2-9825-AE5E853B2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42174"/>
              </p:ext>
            </p:extLst>
          </p:nvPr>
        </p:nvGraphicFramePr>
        <p:xfrm>
          <a:off x="711742" y="1341310"/>
          <a:ext cx="6632332" cy="2143245"/>
        </p:xfrm>
        <a:graphic>
          <a:graphicData uri="http://schemas.openxmlformats.org/drawingml/2006/table">
            <a:tbl>
              <a:tblPr firstRow="1" bandRow="1">
                <a:tableStyleId>{A03D41C8-CC99-4D7C-9245-BB058E4365E4}</a:tableStyleId>
              </a:tblPr>
              <a:tblGrid>
                <a:gridCol w="1658083">
                  <a:extLst>
                    <a:ext uri="{9D8B030D-6E8A-4147-A177-3AD203B41FA5}">
                      <a16:colId xmlns:a16="http://schemas.microsoft.com/office/drawing/2014/main" val="3447145598"/>
                    </a:ext>
                  </a:extLst>
                </a:gridCol>
                <a:gridCol w="1658083">
                  <a:extLst>
                    <a:ext uri="{9D8B030D-6E8A-4147-A177-3AD203B41FA5}">
                      <a16:colId xmlns:a16="http://schemas.microsoft.com/office/drawing/2014/main" val="2891555550"/>
                    </a:ext>
                  </a:extLst>
                </a:gridCol>
                <a:gridCol w="1658083">
                  <a:extLst>
                    <a:ext uri="{9D8B030D-6E8A-4147-A177-3AD203B41FA5}">
                      <a16:colId xmlns:a16="http://schemas.microsoft.com/office/drawing/2014/main" val="878642045"/>
                    </a:ext>
                  </a:extLst>
                </a:gridCol>
                <a:gridCol w="1658083">
                  <a:extLst>
                    <a:ext uri="{9D8B030D-6E8A-4147-A177-3AD203B41FA5}">
                      <a16:colId xmlns:a16="http://schemas.microsoft.com/office/drawing/2014/main" val="3435206589"/>
                    </a:ext>
                  </a:extLst>
                </a:gridCol>
              </a:tblGrid>
              <a:tr h="368743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Measures/Scenarios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Effort based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AI based 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Control Group 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255278"/>
                  </a:ext>
                </a:extLst>
              </a:tr>
              <a:tr h="455581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Willingness to pay*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Rs. 800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ighlight>
                            <a:srgbClr val="FFFF00"/>
                          </a:highlight>
                          <a:latin typeface="Raleway" panose="020B0604020202020204" charset="0"/>
                        </a:rPr>
                        <a:t>Rs. 850</a:t>
                      </a:r>
                      <a:endParaRPr lang="en-IN" sz="2000" dirty="0">
                        <a:highlight>
                          <a:srgbClr val="FFFF00"/>
                        </a:highlight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Rs. 760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12419"/>
                  </a:ext>
                </a:extLst>
              </a:tr>
              <a:tr h="57552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Satisfaction</a:t>
                      </a:r>
                    </a:p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(Rated greater than or equal to 4)**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ighlight>
                            <a:srgbClr val="FFFF00"/>
                          </a:highlight>
                          <a:latin typeface="Raleway" panose="020B0604020202020204" charset="0"/>
                        </a:rPr>
                        <a:t>95%</a:t>
                      </a:r>
                      <a:endParaRPr lang="en-IN" sz="2000" dirty="0">
                        <a:highlight>
                          <a:srgbClr val="FFFF00"/>
                        </a:highlight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85%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60%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769044"/>
                  </a:ext>
                </a:extLst>
              </a:tr>
              <a:tr h="74339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Raleway" panose="020B0604020202020204" charset="0"/>
                        </a:rPr>
                        <a:t>Easiness of process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Raleway" panose="020B0604020202020204" charset="0"/>
                        </a:rPr>
                        <a:t>(Rated greater than or equal to 4) **</a:t>
                      </a:r>
                      <a:endParaRPr lang="en-IN" sz="1000" dirty="0">
                        <a:latin typeface="Raleway" panose="020B0604020202020204" charset="0"/>
                      </a:endParaRPr>
                    </a:p>
                    <a:p>
                      <a:endParaRPr lang="en-IN" sz="1000" dirty="0">
                        <a:latin typeface="Ralew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85%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highlight>
                            <a:srgbClr val="FFFF00"/>
                          </a:highlight>
                          <a:latin typeface="Raleway" panose="020B0604020202020204" charset="0"/>
                        </a:rPr>
                        <a:t>95%</a:t>
                      </a:r>
                      <a:endParaRPr lang="en-IN" sz="2000" dirty="0">
                        <a:highlight>
                          <a:srgbClr val="FFFF00"/>
                        </a:highlight>
                        <a:latin typeface="Raleway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Raleway" panose="020B0604020202020204" charset="0"/>
                        </a:rPr>
                        <a:t>50%</a:t>
                      </a:r>
                      <a:endParaRPr lang="en-IN" sz="2000" dirty="0">
                        <a:latin typeface="Raleway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9908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2D0270-A946-46A3-B459-8E23D8CAFE27}"/>
              </a:ext>
            </a:extLst>
          </p:cNvPr>
          <p:cNvSpPr txBox="1"/>
          <p:nvPr/>
        </p:nvSpPr>
        <p:spPr>
          <a:xfrm>
            <a:off x="711742" y="3554879"/>
            <a:ext cx="643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aleway" panose="020B0604020202020204" charset="0"/>
              </a:rPr>
              <a:t>*For willingness to pay, average price for a particular group has been calculated (in Rs.)</a:t>
            </a:r>
          </a:p>
          <a:p>
            <a:r>
              <a:rPr lang="en-US" sz="1000" dirty="0">
                <a:latin typeface="Raleway" panose="020B0604020202020204" charset="0"/>
              </a:rPr>
              <a:t>**For Satisfaction and easiness of process, percentage of respondents have been measured </a:t>
            </a:r>
            <a:r>
              <a:rPr lang="en-US" dirty="0">
                <a:latin typeface="Raleway" panose="020B0604020202020204" charset="0"/>
              </a:rPr>
              <a:t> </a:t>
            </a:r>
            <a:endParaRPr lang="en-IN" dirty="0">
              <a:latin typeface="Raleway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F3C08-1042-429F-B303-8C31C35FF73F}"/>
              </a:ext>
            </a:extLst>
          </p:cNvPr>
          <p:cNvSpPr txBox="1"/>
          <p:nvPr/>
        </p:nvSpPr>
        <p:spPr>
          <a:xfrm>
            <a:off x="711742" y="4080914"/>
            <a:ext cx="62905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b="1" dirty="0">
                <a:solidFill>
                  <a:schemeClr val="tx1"/>
                </a:solidFill>
                <a:latin typeface="Raleway" panose="020B0604020202020204" charset="0"/>
                <a:sym typeface="Raleway"/>
              </a:rPr>
              <a:t>Conclusions :</a:t>
            </a:r>
          </a:p>
          <a:p>
            <a:pPr>
              <a:buClrTx/>
            </a:pPr>
            <a:r>
              <a:rPr lang="en-US" b="1" dirty="0">
                <a:solidFill>
                  <a:schemeClr val="tx1"/>
                </a:solidFill>
                <a:latin typeface="Raleway" panose="020B0604020202020204" charset="0"/>
                <a:sym typeface="Raleway"/>
              </a:rPr>
              <a:t>In within-subject group, respondents  –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aleway" panose="020B0604020202020204" charset="0"/>
                <a:sym typeface="Raleway"/>
              </a:rPr>
              <a:t>Were the most willing to pay for AI based process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aleway" panose="020B0604020202020204" charset="0"/>
                <a:sym typeface="Raleway"/>
              </a:rPr>
              <a:t>Appear be the most satisfied in effort based scenario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aleway" panose="020B0604020202020204" charset="0"/>
                <a:sym typeface="Raleway"/>
              </a:rPr>
              <a:t>Found the easiest process to be that of AI based scenario</a:t>
            </a:r>
          </a:p>
          <a:p>
            <a:pPr>
              <a:buClrTx/>
            </a:pPr>
            <a:endParaRPr lang="en-US" b="1" dirty="0">
              <a:solidFill>
                <a:schemeClr val="tx1"/>
              </a:solidFill>
              <a:latin typeface="Raleway" panose="020B0604020202020204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3950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8"/>
          <p:cNvSpPr txBox="1">
            <a:spLocks noGrp="1"/>
          </p:cNvSpPr>
          <p:nvPr>
            <p:ph type="title"/>
          </p:nvPr>
        </p:nvSpPr>
        <p:spPr>
          <a:xfrm>
            <a:off x="-286497" y="3405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1AF137-EC5B-4BE0-9DFC-50F0060D3661}"/>
              </a:ext>
            </a:extLst>
          </p:cNvPr>
          <p:cNvGrpSpPr/>
          <p:nvPr/>
        </p:nvGrpSpPr>
        <p:grpSpPr>
          <a:xfrm>
            <a:off x="352214" y="1584052"/>
            <a:ext cx="2243138" cy="3448614"/>
            <a:chOff x="863203" y="1770157"/>
            <a:chExt cx="2243138" cy="34486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A448B3-6C4B-4849-BF98-431FA8833B11}"/>
                </a:ext>
              </a:extLst>
            </p:cNvPr>
            <p:cNvGrpSpPr/>
            <p:nvPr/>
          </p:nvGrpSpPr>
          <p:grpSpPr>
            <a:xfrm>
              <a:off x="1695450" y="1770157"/>
              <a:ext cx="578644" cy="572700"/>
              <a:chOff x="1543050" y="1617757"/>
              <a:chExt cx="578644" cy="57270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A2B8EA-F05B-4C98-A5FA-C395619406E0}"/>
                  </a:ext>
                </a:extLst>
              </p:cNvPr>
              <p:cNvSpPr txBox="1"/>
              <p:nvPr/>
            </p:nvSpPr>
            <p:spPr>
              <a:xfrm>
                <a:off x="1671638" y="1750219"/>
                <a:ext cx="3214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BDA4919-F892-4EE9-8CBF-A61F41AE12DF}"/>
                  </a:ext>
                </a:extLst>
              </p:cNvPr>
              <p:cNvSpPr/>
              <p:nvPr/>
            </p:nvSpPr>
            <p:spPr>
              <a:xfrm>
                <a:off x="1543050" y="1617757"/>
                <a:ext cx="578644" cy="572700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F44EB1-6A59-4006-954D-277DD47778D8}"/>
                </a:ext>
              </a:extLst>
            </p:cNvPr>
            <p:cNvGrpSpPr/>
            <p:nvPr/>
          </p:nvGrpSpPr>
          <p:grpSpPr>
            <a:xfrm>
              <a:off x="863203" y="2475319"/>
              <a:ext cx="2243138" cy="2743452"/>
              <a:chOff x="863203" y="2475319"/>
              <a:chExt cx="2243138" cy="274345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BBE0A4-C2DD-4BC3-8EF1-54CE7B3FA822}"/>
                  </a:ext>
                </a:extLst>
              </p:cNvPr>
              <p:cNvSpPr txBox="1"/>
              <p:nvPr/>
            </p:nvSpPr>
            <p:spPr>
              <a:xfrm>
                <a:off x="863203" y="2585493"/>
                <a:ext cx="224313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 experience should be enhanced with the use of AI when making product selection. 1. AI simplifies the process </a:t>
                </a:r>
              </a:p>
              <a:p>
                <a:pPr algn="ctr"/>
                <a:r>
                  <a:rPr lang="en-US" dirty="0"/>
                  <a:t>2. AI increase customer satisfaction </a:t>
                </a:r>
              </a:p>
              <a:p>
                <a:pPr algn="ctr"/>
                <a:r>
                  <a:rPr lang="en-US" dirty="0"/>
                  <a:t>3. People are willing to pay more in case of AI</a:t>
                </a:r>
                <a:endParaRPr lang="en-IN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C47241F-8D38-4091-A924-4827A7F95007}"/>
                  </a:ext>
                </a:extLst>
              </p:cNvPr>
              <p:cNvSpPr/>
              <p:nvPr/>
            </p:nvSpPr>
            <p:spPr>
              <a:xfrm>
                <a:off x="877229" y="2475319"/>
                <a:ext cx="2178205" cy="2743452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6FC93D-B903-4F75-81A6-951CCB4DD347}"/>
              </a:ext>
            </a:extLst>
          </p:cNvPr>
          <p:cNvGrpSpPr/>
          <p:nvPr/>
        </p:nvGrpSpPr>
        <p:grpSpPr>
          <a:xfrm>
            <a:off x="3096710" y="1568637"/>
            <a:ext cx="2243138" cy="3448614"/>
            <a:chOff x="863203" y="1770157"/>
            <a:chExt cx="2243138" cy="34486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C8D910-E778-41C8-ADDB-F897999E81DF}"/>
                </a:ext>
              </a:extLst>
            </p:cNvPr>
            <p:cNvGrpSpPr/>
            <p:nvPr/>
          </p:nvGrpSpPr>
          <p:grpSpPr>
            <a:xfrm>
              <a:off x="1695450" y="1770157"/>
              <a:ext cx="578644" cy="572700"/>
              <a:chOff x="1543050" y="1617757"/>
              <a:chExt cx="578644" cy="5727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61B992-C755-42F4-BCFE-2BDB09A879FC}"/>
                  </a:ext>
                </a:extLst>
              </p:cNvPr>
              <p:cNvSpPr txBox="1"/>
              <p:nvPr/>
            </p:nvSpPr>
            <p:spPr>
              <a:xfrm>
                <a:off x="1671638" y="1750219"/>
                <a:ext cx="3214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endParaRPr lang="en-IN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9249D83-3AC8-4F67-805D-8DF2FB3A82D3}"/>
                  </a:ext>
                </a:extLst>
              </p:cNvPr>
              <p:cNvSpPr/>
              <p:nvPr/>
            </p:nvSpPr>
            <p:spPr>
              <a:xfrm>
                <a:off x="1543050" y="1617757"/>
                <a:ext cx="578644" cy="572700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25D408-5508-42BB-AD58-7C9DA4A42D4C}"/>
                </a:ext>
              </a:extLst>
            </p:cNvPr>
            <p:cNvGrpSpPr/>
            <p:nvPr/>
          </p:nvGrpSpPr>
          <p:grpSpPr>
            <a:xfrm>
              <a:off x="863203" y="2475319"/>
              <a:ext cx="2243138" cy="2743452"/>
              <a:chOff x="863203" y="2475319"/>
              <a:chExt cx="2243138" cy="274345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C16769-DEBF-47ED-9CDE-6443A2E20A42}"/>
                  </a:ext>
                </a:extLst>
              </p:cNvPr>
              <p:cNvSpPr txBox="1"/>
              <p:nvPr/>
            </p:nvSpPr>
            <p:spPr>
              <a:xfrm>
                <a:off x="863203" y="2585493"/>
                <a:ext cx="2243138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  <a:sym typeface="Raleway"/>
                  </a:rPr>
                  <a:t>For some products, allowing customers for some flexibility regarding designing, the self designing platform can be used as some customers were willing to pay a maximum price band for it.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/>
                <a:endParaRPr lang="en-IN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09A24BE-A29B-49C2-966B-CE7707694ABA}"/>
                  </a:ext>
                </a:extLst>
              </p:cNvPr>
              <p:cNvSpPr/>
              <p:nvPr/>
            </p:nvSpPr>
            <p:spPr>
              <a:xfrm>
                <a:off x="877229" y="2475319"/>
                <a:ext cx="2178205" cy="2743452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C767DE-32E7-4797-8C3C-2E7A527D9553}"/>
              </a:ext>
            </a:extLst>
          </p:cNvPr>
          <p:cNvGrpSpPr/>
          <p:nvPr/>
        </p:nvGrpSpPr>
        <p:grpSpPr>
          <a:xfrm>
            <a:off x="5841206" y="1568636"/>
            <a:ext cx="2243138" cy="3448614"/>
            <a:chOff x="849177" y="1770157"/>
            <a:chExt cx="2243138" cy="344861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535A38-C76E-4CD7-8FB0-95254D3BE375}"/>
                </a:ext>
              </a:extLst>
            </p:cNvPr>
            <p:cNvGrpSpPr/>
            <p:nvPr/>
          </p:nvGrpSpPr>
          <p:grpSpPr>
            <a:xfrm>
              <a:off x="1695450" y="1770157"/>
              <a:ext cx="578644" cy="572700"/>
              <a:chOff x="1543050" y="1617757"/>
              <a:chExt cx="578644" cy="57270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54BD89-34DC-4DEB-BF0B-6A25386DD3D3}"/>
                  </a:ext>
                </a:extLst>
              </p:cNvPr>
              <p:cNvSpPr txBox="1"/>
              <p:nvPr/>
            </p:nvSpPr>
            <p:spPr>
              <a:xfrm>
                <a:off x="1671638" y="1750219"/>
                <a:ext cx="3214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endParaRPr lang="en-IN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35BDE00-9306-462C-8280-E1D95D5891E9}"/>
                  </a:ext>
                </a:extLst>
              </p:cNvPr>
              <p:cNvSpPr/>
              <p:nvPr/>
            </p:nvSpPr>
            <p:spPr>
              <a:xfrm>
                <a:off x="1543050" y="1617757"/>
                <a:ext cx="578644" cy="572700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BEC386-0C6E-4341-813C-F2A16223FBEC}"/>
                </a:ext>
              </a:extLst>
            </p:cNvPr>
            <p:cNvGrpSpPr/>
            <p:nvPr/>
          </p:nvGrpSpPr>
          <p:grpSpPr>
            <a:xfrm>
              <a:off x="849177" y="2475319"/>
              <a:ext cx="2243138" cy="2743452"/>
              <a:chOff x="849177" y="2475319"/>
              <a:chExt cx="2243138" cy="274345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8392FE-A786-4BE5-AED9-F8BB3C11BDC1}"/>
                  </a:ext>
                </a:extLst>
              </p:cNvPr>
              <p:cNvSpPr txBox="1"/>
              <p:nvPr/>
            </p:nvSpPr>
            <p:spPr>
              <a:xfrm>
                <a:off x="849177" y="3124102"/>
                <a:ext cx="224313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  <a:sym typeface="Raleway"/>
                  </a:rPr>
                  <a:t>Companies should focus on delivering great AI customer experience and focus resources on its reliability</a:t>
                </a:r>
              </a:p>
              <a:p>
                <a:pPr marL="285750" indent="-285750">
                  <a:buClrTx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n-lt"/>
                  <a:sym typeface="Raleway"/>
                </a:endParaRPr>
              </a:p>
              <a:p>
                <a:pPr algn="ctr"/>
                <a:endParaRPr lang="en-IN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6F48F627-671E-4A39-AA26-923B131E1D60}"/>
                  </a:ext>
                </a:extLst>
              </p:cNvPr>
              <p:cNvSpPr/>
              <p:nvPr/>
            </p:nvSpPr>
            <p:spPr>
              <a:xfrm>
                <a:off x="877229" y="2475319"/>
                <a:ext cx="2178205" cy="2743452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68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815163" y="1636400"/>
            <a:ext cx="6152707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ANNEXURES</a:t>
            </a:r>
            <a:endParaRPr u="sng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05A478-8FCB-43E4-8E6C-5613E5399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629870"/>
              </p:ext>
            </p:extLst>
          </p:nvPr>
        </p:nvGraphicFramePr>
        <p:xfrm>
          <a:off x="2035968" y="325437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5968" y="325437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C3D623-D3DA-4453-A1B6-78743AE5D82B}"/>
              </a:ext>
            </a:extLst>
          </p:cNvPr>
          <p:cNvSpPr txBox="1"/>
          <p:nvPr/>
        </p:nvSpPr>
        <p:spPr>
          <a:xfrm>
            <a:off x="1785938" y="3164681"/>
            <a:ext cx="1450181" cy="10429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A075F1D-349D-4B39-8737-739CFCB14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972426"/>
              </p:ext>
            </p:extLst>
          </p:nvPr>
        </p:nvGraphicFramePr>
        <p:xfrm>
          <a:off x="3891516" y="325437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1516" y="325437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AC83B79-EE38-4842-BD31-4BEA5B03D20E}"/>
              </a:ext>
            </a:extLst>
          </p:cNvPr>
          <p:cNvSpPr txBox="1"/>
          <p:nvPr/>
        </p:nvSpPr>
        <p:spPr>
          <a:xfrm>
            <a:off x="3643313" y="3164681"/>
            <a:ext cx="1321593" cy="10429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59528E-6820-45F6-87FC-511DA2006C9D}"/>
              </a:ext>
            </a:extLst>
          </p:cNvPr>
          <p:cNvSpPr/>
          <p:nvPr/>
        </p:nvSpPr>
        <p:spPr>
          <a:xfrm>
            <a:off x="1785938" y="2836069"/>
            <a:ext cx="1450181" cy="271462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Effort Based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7506C-6FC1-4C41-9F2E-FCCE01A418F7}"/>
              </a:ext>
            </a:extLst>
          </p:cNvPr>
          <p:cNvSpPr/>
          <p:nvPr/>
        </p:nvSpPr>
        <p:spPr>
          <a:xfrm>
            <a:off x="3623625" y="2836069"/>
            <a:ext cx="1321593" cy="271462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Survey 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A21BE5F-7E39-47F9-A9EA-B8D1629B4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09691"/>
              </p:ext>
            </p:extLst>
          </p:nvPr>
        </p:nvGraphicFramePr>
        <p:xfrm>
          <a:off x="5429250" y="328295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showAsIcon="1" r:id="rId8" imgW="914400" imgH="806400" progId="Excel.Sheet.12">
                  <p:embed/>
                </p:oleObj>
              </mc:Choice>
              <mc:Fallback>
                <p:oleObj name="Worksheet" showAsIcon="1" r:id="rId8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9250" y="328295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F9C52C9-EC76-4E16-B54B-50BBF4AEC591}"/>
              </a:ext>
            </a:extLst>
          </p:cNvPr>
          <p:cNvSpPr txBox="1"/>
          <p:nvPr/>
        </p:nvSpPr>
        <p:spPr>
          <a:xfrm>
            <a:off x="5332724" y="3164681"/>
            <a:ext cx="1264529" cy="104298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476301-548B-4C98-B04A-7372E6D5D9C6}"/>
              </a:ext>
            </a:extLst>
          </p:cNvPr>
          <p:cNvSpPr/>
          <p:nvPr/>
        </p:nvSpPr>
        <p:spPr>
          <a:xfrm>
            <a:off x="5332724" y="2816623"/>
            <a:ext cx="1264529" cy="29090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 Based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YOU!</a:t>
            </a:r>
            <a:endParaRPr dirty="0"/>
          </a:p>
        </p:txBody>
      </p:sp>
      <p:pic>
        <p:nvPicPr>
          <p:cNvPr id="4098" name="Picture 2" descr="Smiley - Wikipedia">
            <a:extLst>
              <a:ext uri="{FF2B5EF4-FFF2-40B4-BE49-F238E27FC236}">
                <a16:creationId xmlns:a16="http://schemas.microsoft.com/office/drawing/2014/main" id="{606C2FDD-BE2C-432C-8410-976B1722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19" y="2757488"/>
            <a:ext cx="1521619" cy="152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7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62"/>
          <p:cNvSpPr txBox="1">
            <a:spLocks noGrp="1"/>
          </p:cNvSpPr>
          <p:nvPr>
            <p:ph type="title"/>
          </p:nvPr>
        </p:nvSpPr>
        <p:spPr>
          <a:xfrm>
            <a:off x="1013671" y="83117"/>
            <a:ext cx="7009500" cy="61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IKEA EFFECT</a:t>
            </a: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E66AFD-618C-4FFB-9324-B59B896E25F3}"/>
              </a:ext>
            </a:extLst>
          </p:cNvPr>
          <p:cNvSpPr txBox="1"/>
          <p:nvPr/>
        </p:nvSpPr>
        <p:spPr>
          <a:xfrm>
            <a:off x="2069901" y="952261"/>
            <a:ext cx="4897040" cy="86177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“</a:t>
            </a:r>
            <a:r>
              <a:rPr lang="en-US" sz="1800" b="1" dirty="0">
                <a:solidFill>
                  <a:schemeClr val="accent6"/>
                </a:solidFill>
                <a:latin typeface="Fredoka One" panose="020B0604020202020204" charset="0"/>
                <a:cs typeface="Times New Roman" panose="02020603050405020304" pitchFamily="18" charset="0"/>
              </a:rPr>
              <a:t>When you build something yourself you value it way more than you should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The Ikea Effect – Wisdom Enough">
            <a:extLst>
              <a:ext uri="{FF2B5EF4-FFF2-40B4-BE49-F238E27FC236}">
                <a16:creationId xmlns:a16="http://schemas.microsoft.com/office/drawing/2014/main" id="{2F5ED659-73DC-444B-AB58-5E9A0C08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" y="2131339"/>
            <a:ext cx="2212611" cy="27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103F1-79EA-4149-9E6B-18BB2C6D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420" y="2057401"/>
            <a:ext cx="2355056" cy="2355056"/>
          </a:xfrm>
          <a:prstGeom prst="rect">
            <a:avLst/>
          </a:prstGeom>
        </p:spPr>
      </p:pic>
      <p:sp>
        <p:nvSpPr>
          <p:cNvPr id="46" name="Google Shape;1164;p50">
            <a:extLst>
              <a:ext uri="{FF2B5EF4-FFF2-40B4-BE49-F238E27FC236}">
                <a16:creationId xmlns:a16="http://schemas.microsoft.com/office/drawing/2014/main" id="{B97C7DF6-EE4B-47E9-806F-18E4980286B6}"/>
              </a:ext>
            </a:extLst>
          </p:cNvPr>
          <p:cNvSpPr txBox="1">
            <a:spLocks/>
          </p:cNvSpPr>
          <p:nvPr/>
        </p:nvSpPr>
        <p:spPr>
          <a:xfrm>
            <a:off x="3694387" y="2537751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</a:rPr>
              <a:t>Labor leads to love </a:t>
            </a:r>
          </a:p>
        </p:txBody>
      </p:sp>
      <p:sp>
        <p:nvSpPr>
          <p:cNvPr id="47" name="Google Shape;1164;p50">
            <a:extLst>
              <a:ext uri="{FF2B5EF4-FFF2-40B4-BE49-F238E27FC236}">
                <a16:creationId xmlns:a16="http://schemas.microsoft.com/office/drawing/2014/main" id="{C4AC9623-1EF3-4C65-BA70-50D5E1FFC61F}"/>
              </a:ext>
            </a:extLst>
          </p:cNvPr>
          <p:cNvSpPr txBox="1">
            <a:spLocks/>
          </p:cNvSpPr>
          <p:nvPr/>
        </p:nvSpPr>
        <p:spPr>
          <a:xfrm>
            <a:off x="3694387" y="3827904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 </a:t>
            </a:r>
          </a:p>
        </p:txBody>
      </p:sp>
      <p:sp>
        <p:nvSpPr>
          <p:cNvPr id="48" name="Google Shape;1164;p50">
            <a:extLst>
              <a:ext uri="{FF2B5EF4-FFF2-40B4-BE49-F238E27FC236}">
                <a16:creationId xmlns:a16="http://schemas.microsoft.com/office/drawing/2014/main" id="{955C1820-6C6B-493B-BFD7-DF29331298BE}"/>
              </a:ext>
            </a:extLst>
          </p:cNvPr>
          <p:cNvSpPr txBox="1">
            <a:spLocks/>
          </p:cNvSpPr>
          <p:nvPr/>
        </p:nvSpPr>
        <p:spPr>
          <a:xfrm>
            <a:off x="3694387" y="3066562"/>
            <a:ext cx="237673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</a:rPr>
              <a:t>How and why we overvalue our own creations </a:t>
            </a:r>
          </a:p>
        </p:txBody>
      </p:sp>
      <p:sp>
        <p:nvSpPr>
          <p:cNvPr id="49" name="Google Shape;1164;p50">
            <a:extLst>
              <a:ext uri="{FF2B5EF4-FFF2-40B4-BE49-F238E27FC236}">
                <a16:creationId xmlns:a16="http://schemas.microsoft.com/office/drawing/2014/main" id="{B196B722-12B6-4126-B2E8-418844173649}"/>
              </a:ext>
            </a:extLst>
          </p:cNvPr>
          <p:cNvSpPr txBox="1">
            <a:spLocks/>
          </p:cNvSpPr>
          <p:nvPr/>
        </p:nvSpPr>
        <p:spPr>
          <a:xfrm>
            <a:off x="3694387" y="3939357"/>
            <a:ext cx="237673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3"/>
                </a:solidFill>
              </a:rPr>
              <a:t>Customization leads to effort justification</a:t>
            </a:r>
          </a:p>
        </p:txBody>
      </p:sp>
      <p:grpSp>
        <p:nvGrpSpPr>
          <p:cNvPr id="50" name="Google Shape;1996;p61">
            <a:extLst>
              <a:ext uri="{FF2B5EF4-FFF2-40B4-BE49-F238E27FC236}">
                <a16:creationId xmlns:a16="http://schemas.microsoft.com/office/drawing/2014/main" id="{BBCA5934-3EF9-4048-8A5C-013A435FDAF0}"/>
              </a:ext>
            </a:extLst>
          </p:cNvPr>
          <p:cNvGrpSpPr/>
          <p:nvPr/>
        </p:nvGrpSpPr>
        <p:grpSpPr>
          <a:xfrm>
            <a:off x="3240147" y="4064454"/>
            <a:ext cx="356610" cy="332861"/>
            <a:chOff x="2682350" y="2643425"/>
            <a:chExt cx="473775" cy="436425"/>
          </a:xfrm>
        </p:grpSpPr>
        <p:sp>
          <p:nvSpPr>
            <p:cNvPr id="51" name="Google Shape;1997;p61">
              <a:extLst>
                <a:ext uri="{FF2B5EF4-FFF2-40B4-BE49-F238E27FC236}">
                  <a16:creationId xmlns:a16="http://schemas.microsoft.com/office/drawing/2014/main" id="{18D65976-0FD4-4311-A2AB-7A9364697A43}"/>
                </a:ext>
              </a:extLst>
            </p:cNvPr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1998;p61">
              <a:extLst>
                <a:ext uri="{FF2B5EF4-FFF2-40B4-BE49-F238E27FC236}">
                  <a16:creationId xmlns:a16="http://schemas.microsoft.com/office/drawing/2014/main" id="{03EC932A-4E4A-4D6E-B23E-9F07FA61B5AD}"/>
                </a:ext>
              </a:extLst>
            </p:cNvPr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1999;p61">
              <a:extLst>
                <a:ext uri="{FF2B5EF4-FFF2-40B4-BE49-F238E27FC236}">
                  <a16:creationId xmlns:a16="http://schemas.microsoft.com/office/drawing/2014/main" id="{E13A633C-8811-43C6-8FA2-088285B2E284}"/>
                </a:ext>
              </a:extLst>
            </p:cNvPr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2000;p61">
              <a:extLst>
                <a:ext uri="{FF2B5EF4-FFF2-40B4-BE49-F238E27FC236}">
                  <a16:creationId xmlns:a16="http://schemas.microsoft.com/office/drawing/2014/main" id="{A4F3BD7C-0896-4645-B4C7-6F4F28826EC9}"/>
                </a:ext>
              </a:extLst>
            </p:cNvPr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2001;p61">
              <a:extLst>
                <a:ext uri="{FF2B5EF4-FFF2-40B4-BE49-F238E27FC236}">
                  <a16:creationId xmlns:a16="http://schemas.microsoft.com/office/drawing/2014/main" id="{ADB5DD60-A14A-4B4F-8260-BD66AA32A5AC}"/>
                </a:ext>
              </a:extLst>
            </p:cNvPr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2002;p61">
              <a:extLst>
                <a:ext uri="{FF2B5EF4-FFF2-40B4-BE49-F238E27FC236}">
                  <a16:creationId xmlns:a16="http://schemas.microsoft.com/office/drawing/2014/main" id="{833230F0-1B1E-458D-8AA0-42B77BBBA270}"/>
                </a:ext>
              </a:extLst>
            </p:cNvPr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2003;p61">
              <a:extLst>
                <a:ext uri="{FF2B5EF4-FFF2-40B4-BE49-F238E27FC236}">
                  <a16:creationId xmlns:a16="http://schemas.microsoft.com/office/drawing/2014/main" id="{B14E960E-B70F-4925-8BA1-7116812CF438}"/>
                </a:ext>
              </a:extLst>
            </p:cNvPr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8" name="Google Shape;1843;p59">
            <a:extLst>
              <a:ext uri="{FF2B5EF4-FFF2-40B4-BE49-F238E27FC236}">
                <a16:creationId xmlns:a16="http://schemas.microsoft.com/office/drawing/2014/main" id="{6AC230E9-91CE-4D8E-9CC2-B93E0B3643EC}"/>
              </a:ext>
            </a:extLst>
          </p:cNvPr>
          <p:cNvGrpSpPr/>
          <p:nvPr/>
        </p:nvGrpSpPr>
        <p:grpSpPr>
          <a:xfrm>
            <a:off x="3237326" y="2619386"/>
            <a:ext cx="356624" cy="285281"/>
            <a:chOff x="3860400" y="3254050"/>
            <a:chExt cx="296175" cy="241825"/>
          </a:xfrm>
        </p:grpSpPr>
        <p:sp>
          <p:nvSpPr>
            <p:cNvPr id="59" name="Google Shape;1844;p59">
              <a:extLst>
                <a:ext uri="{FF2B5EF4-FFF2-40B4-BE49-F238E27FC236}">
                  <a16:creationId xmlns:a16="http://schemas.microsoft.com/office/drawing/2014/main" id="{5A40EA48-B21F-4507-BC87-EA0C7685CC73}"/>
                </a:ext>
              </a:extLst>
            </p:cNvPr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45;p59">
              <a:extLst>
                <a:ext uri="{FF2B5EF4-FFF2-40B4-BE49-F238E27FC236}">
                  <a16:creationId xmlns:a16="http://schemas.microsoft.com/office/drawing/2014/main" id="{989062B9-5B74-4CCD-A277-6F7068CF0047}"/>
                </a:ext>
              </a:extLst>
            </p:cNvPr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46;p59">
              <a:extLst>
                <a:ext uri="{FF2B5EF4-FFF2-40B4-BE49-F238E27FC236}">
                  <a16:creationId xmlns:a16="http://schemas.microsoft.com/office/drawing/2014/main" id="{3ED45D18-D6AA-4AAD-8240-2A3DE5F7B9E6}"/>
                </a:ext>
              </a:extLst>
            </p:cNvPr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7;p59">
              <a:extLst>
                <a:ext uri="{FF2B5EF4-FFF2-40B4-BE49-F238E27FC236}">
                  <a16:creationId xmlns:a16="http://schemas.microsoft.com/office/drawing/2014/main" id="{2A7A63F8-5889-4890-B753-ACC0EE46C8D5}"/>
                </a:ext>
              </a:extLst>
            </p:cNvPr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8;p59">
              <a:extLst>
                <a:ext uri="{FF2B5EF4-FFF2-40B4-BE49-F238E27FC236}">
                  <a16:creationId xmlns:a16="http://schemas.microsoft.com/office/drawing/2014/main" id="{7C45338D-F018-48B5-8EC2-4CBEF26700E3}"/>
                </a:ext>
              </a:extLst>
            </p:cNvPr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49;p59">
              <a:extLst>
                <a:ext uri="{FF2B5EF4-FFF2-40B4-BE49-F238E27FC236}">
                  <a16:creationId xmlns:a16="http://schemas.microsoft.com/office/drawing/2014/main" id="{03968B55-9889-481A-9F1E-478011C93580}"/>
                </a:ext>
              </a:extLst>
            </p:cNvPr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50;p59">
              <a:extLst>
                <a:ext uri="{FF2B5EF4-FFF2-40B4-BE49-F238E27FC236}">
                  <a16:creationId xmlns:a16="http://schemas.microsoft.com/office/drawing/2014/main" id="{1A7DA04E-A8CB-458B-B749-50DC34171D83}"/>
                </a:ext>
              </a:extLst>
            </p:cNvPr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" name="Google Shape;2004;p61">
            <a:extLst>
              <a:ext uri="{FF2B5EF4-FFF2-40B4-BE49-F238E27FC236}">
                <a16:creationId xmlns:a16="http://schemas.microsoft.com/office/drawing/2014/main" id="{38E9E530-BACF-4A45-AA80-1B790116C49E}"/>
              </a:ext>
            </a:extLst>
          </p:cNvPr>
          <p:cNvGrpSpPr/>
          <p:nvPr/>
        </p:nvGrpSpPr>
        <p:grpSpPr>
          <a:xfrm>
            <a:off x="3261175" y="3204251"/>
            <a:ext cx="356595" cy="356628"/>
            <a:chOff x="4464775" y="3806475"/>
            <a:chExt cx="477625" cy="481800"/>
          </a:xfrm>
        </p:grpSpPr>
        <p:sp>
          <p:nvSpPr>
            <p:cNvPr id="74" name="Google Shape;2005;p61">
              <a:extLst>
                <a:ext uri="{FF2B5EF4-FFF2-40B4-BE49-F238E27FC236}">
                  <a16:creationId xmlns:a16="http://schemas.microsoft.com/office/drawing/2014/main" id="{E9925A2A-3A09-42B2-8DDC-37D4377823F0}"/>
                </a:ext>
              </a:extLst>
            </p:cNvPr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2006;p61">
              <a:extLst>
                <a:ext uri="{FF2B5EF4-FFF2-40B4-BE49-F238E27FC236}">
                  <a16:creationId xmlns:a16="http://schemas.microsoft.com/office/drawing/2014/main" id="{542C7CC2-8FDD-4E8A-9F16-807FB15E3EB4}"/>
                </a:ext>
              </a:extLst>
            </p:cNvPr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2007;p61">
              <a:extLst>
                <a:ext uri="{FF2B5EF4-FFF2-40B4-BE49-F238E27FC236}">
                  <a16:creationId xmlns:a16="http://schemas.microsoft.com/office/drawing/2014/main" id="{0EE3351D-2B11-4D8D-9076-DD1069008642}"/>
                </a:ext>
              </a:extLst>
            </p:cNvPr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2008;p61">
              <a:extLst>
                <a:ext uri="{FF2B5EF4-FFF2-40B4-BE49-F238E27FC236}">
                  <a16:creationId xmlns:a16="http://schemas.microsoft.com/office/drawing/2014/main" id="{3C759E35-37E7-46F6-898D-41E3073BC091}"/>
                </a:ext>
              </a:extLst>
            </p:cNvPr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2009;p61">
              <a:extLst>
                <a:ext uri="{FF2B5EF4-FFF2-40B4-BE49-F238E27FC236}">
                  <a16:creationId xmlns:a16="http://schemas.microsoft.com/office/drawing/2014/main" id="{C176A61D-2DC7-4BFA-BCD2-27F445C86754}"/>
                </a:ext>
              </a:extLst>
            </p:cNvPr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2010;p61">
              <a:extLst>
                <a:ext uri="{FF2B5EF4-FFF2-40B4-BE49-F238E27FC236}">
                  <a16:creationId xmlns:a16="http://schemas.microsoft.com/office/drawing/2014/main" id="{30158114-5A4D-4289-84F0-36F92B5F5FC7}"/>
                </a:ext>
              </a:extLst>
            </p:cNvPr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62"/>
          <p:cNvSpPr txBox="1">
            <a:spLocks noGrp="1"/>
          </p:cNvSpPr>
          <p:nvPr>
            <p:ph type="title"/>
          </p:nvPr>
        </p:nvSpPr>
        <p:spPr>
          <a:xfrm>
            <a:off x="1067250" y="150400"/>
            <a:ext cx="7009500" cy="61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E66AFD-618C-4FFB-9324-B59B896E25F3}"/>
              </a:ext>
            </a:extLst>
          </p:cNvPr>
          <p:cNvSpPr txBox="1"/>
          <p:nvPr/>
        </p:nvSpPr>
        <p:spPr>
          <a:xfrm>
            <a:off x="1528762" y="1163433"/>
            <a:ext cx="6465094" cy="64633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800" dirty="0">
                <a:solidFill>
                  <a:schemeClr val="accent3"/>
                </a:solidFill>
                <a:latin typeface="Fredoka One" panose="020B0604020202020204" charset="0"/>
              </a:rPr>
              <a:t>“</a:t>
            </a:r>
            <a:r>
              <a:rPr lang="en-US" sz="1800" dirty="0">
                <a:solidFill>
                  <a:schemeClr val="accent6"/>
                </a:solidFill>
                <a:latin typeface="Fredoka One" panose="020B0604020202020204" charset="0"/>
              </a:rPr>
              <a:t>Do consumers values the efforts done by AI/Machines? How do we use it for the benefits of the companies?”</a:t>
            </a:r>
          </a:p>
        </p:txBody>
      </p:sp>
      <p:sp>
        <p:nvSpPr>
          <p:cNvPr id="47" name="Google Shape;1164;p50">
            <a:extLst>
              <a:ext uri="{FF2B5EF4-FFF2-40B4-BE49-F238E27FC236}">
                <a16:creationId xmlns:a16="http://schemas.microsoft.com/office/drawing/2014/main" id="{C4AC9623-1EF3-4C65-BA70-50D5E1FFC61F}"/>
              </a:ext>
            </a:extLst>
          </p:cNvPr>
          <p:cNvSpPr txBox="1">
            <a:spLocks/>
          </p:cNvSpPr>
          <p:nvPr/>
        </p:nvSpPr>
        <p:spPr>
          <a:xfrm>
            <a:off x="3694387" y="3827904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 </a:t>
            </a:r>
          </a:p>
        </p:txBody>
      </p:sp>
      <p:pic>
        <p:nvPicPr>
          <p:cNvPr id="3074" name="Picture 2" descr="has too many clothes can&amp;#39;t choose which outfit to wear - First World  Problems - quickmeme">
            <a:extLst>
              <a:ext uri="{FF2B5EF4-FFF2-40B4-BE49-F238E27FC236}">
                <a16:creationId xmlns:a16="http://schemas.microsoft.com/office/drawing/2014/main" id="{3B4D363F-8D65-4D31-9451-61CAB64D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2280197"/>
            <a:ext cx="3709987" cy="24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1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/>
          <p:nvPr/>
        </p:nvSpPr>
        <p:spPr>
          <a:xfrm>
            <a:off x="330161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1" name="Google Shape;1261;p52"/>
          <p:cNvCxnSpPr>
            <a:stCxn id="1262" idx="2"/>
            <a:endCxn id="1260" idx="6"/>
          </p:cNvCxnSpPr>
          <p:nvPr/>
        </p:nvCxnSpPr>
        <p:spPr>
          <a:xfrm rot="10800000">
            <a:off x="2843113" y="2807938"/>
            <a:ext cx="468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52"/>
          <p:cNvSpPr/>
          <p:nvPr/>
        </p:nvSpPr>
        <p:spPr>
          <a:xfrm>
            <a:off x="3311713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3" name="Google Shape;1263;p52"/>
          <p:cNvCxnSpPr>
            <a:stCxn id="1264" idx="2"/>
            <a:endCxn id="1262" idx="6"/>
          </p:cNvCxnSpPr>
          <p:nvPr/>
        </p:nvCxnSpPr>
        <p:spPr>
          <a:xfrm rot="10800000">
            <a:off x="5824872" y="2807938"/>
            <a:ext cx="483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52"/>
          <p:cNvSpPr/>
          <p:nvPr/>
        </p:nvSpPr>
        <p:spPr>
          <a:xfrm>
            <a:off x="6308172" y="1551238"/>
            <a:ext cx="2513100" cy="251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2"/>
          <p:cNvSpPr txBox="1">
            <a:spLocks noGrp="1"/>
          </p:cNvSpPr>
          <p:nvPr>
            <p:ph type="title"/>
          </p:nvPr>
        </p:nvSpPr>
        <p:spPr>
          <a:xfrm>
            <a:off x="333971" y="216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DEPENDENTS VARIABLES</a:t>
            </a:r>
            <a:endParaRPr dirty="0"/>
          </a:p>
        </p:txBody>
      </p:sp>
      <p:sp>
        <p:nvSpPr>
          <p:cNvPr id="1266" name="Google Shape;1266;p52"/>
          <p:cNvSpPr txBox="1">
            <a:spLocks noGrp="1"/>
          </p:cNvSpPr>
          <p:nvPr>
            <p:ph type="subTitle" idx="1"/>
          </p:nvPr>
        </p:nvSpPr>
        <p:spPr>
          <a:xfrm>
            <a:off x="494932" y="3086321"/>
            <a:ext cx="2124000" cy="103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Price Band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500-700, 700-900, 900-1100, 1100-1300, 1300-1500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7" name="Google Shape;1267;p52"/>
          <p:cNvSpPr txBox="1">
            <a:spLocks noGrp="1"/>
          </p:cNvSpPr>
          <p:nvPr>
            <p:ph type="subTitle" idx="2"/>
          </p:nvPr>
        </p:nvSpPr>
        <p:spPr>
          <a:xfrm>
            <a:off x="3532271" y="3163670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Rating Scale </a:t>
            </a:r>
            <a:r>
              <a:rPr lang="en-US" dirty="0"/>
              <a:t>(1 to 5)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8" name="Google Shape;1268;p52"/>
          <p:cNvSpPr txBox="1">
            <a:spLocks noGrp="1"/>
          </p:cNvSpPr>
          <p:nvPr>
            <p:ph type="subTitle" idx="3"/>
          </p:nvPr>
        </p:nvSpPr>
        <p:spPr>
          <a:xfrm>
            <a:off x="691361" y="2323840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Willingness to Pay</a:t>
            </a:r>
            <a:endParaRPr dirty="0"/>
          </a:p>
        </p:txBody>
      </p:sp>
      <p:sp>
        <p:nvSpPr>
          <p:cNvPr id="1269" name="Google Shape;1269;p52"/>
          <p:cNvSpPr txBox="1">
            <a:spLocks noGrp="1"/>
          </p:cNvSpPr>
          <p:nvPr>
            <p:ph type="subTitle" idx="4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Satisfaction</a:t>
            </a:r>
            <a:endParaRPr dirty="0"/>
          </a:p>
        </p:txBody>
      </p:sp>
      <p:sp>
        <p:nvSpPr>
          <p:cNvPr id="1270" name="Google Shape;1270;p52"/>
          <p:cNvSpPr txBox="1">
            <a:spLocks noGrp="1"/>
          </p:cNvSpPr>
          <p:nvPr>
            <p:ph type="subTitle" idx="5"/>
          </p:nvPr>
        </p:nvSpPr>
        <p:spPr>
          <a:xfrm>
            <a:off x="6541289" y="3163670"/>
            <a:ext cx="21240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Rating Scale</a:t>
            </a:r>
            <a:r>
              <a:rPr lang="en-US" dirty="0"/>
              <a:t> (1 to 5)</a:t>
            </a:r>
          </a:p>
        </p:txBody>
      </p:sp>
      <p:sp>
        <p:nvSpPr>
          <p:cNvPr id="1271" name="Google Shape;1271;p52"/>
          <p:cNvSpPr txBox="1">
            <a:spLocks noGrp="1"/>
          </p:cNvSpPr>
          <p:nvPr>
            <p:ph type="subTitle" idx="6"/>
          </p:nvPr>
        </p:nvSpPr>
        <p:spPr>
          <a:xfrm>
            <a:off x="6689522" y="236722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Easiness Of Process</a:t>
            </a:r>
            <a:endParaRPr dirty="0"/>
          </a:p>
        </p:txBody>
      </p:sp>
      <p:grpSp>
        <p:nvGrpSpPr>
          <p:cNvPr id="1285" name="Google Shape;1285;p52"/>
          <p:cNvGrpSpPr/>
          <p:nvPr/>
        </p:nvGrpSpPr>
        <p:grpSpPr>
          <a:xfrm>
            <a:off x="7349234" y="1975971"/>
            <a:ext cx="421927" cy="399248"/>
            <a:chOff x="-1592325" y="3957400"/>
            <a:chExt cx="293025" cy="277275"/>
          </a:xfrm>
        </p:grpSpPr>
        <p:sp>
          <p:nvSpPr>
            <p:cNvPr id="1286" name="Google Shape;1286;p52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52"/>
          <p:cNvSpPr/>
          <p:nvPr/>
        </p:nvSpPr>
        <p:spPr>
          <a:xfrm>
            <a:off x="794711" y="1231263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52"/>
          <p:cNvSpPr/>
          <p:nvPr/>
        </p:nvSpPr>
        <p:spPr>
          <a:xfrm>
            <a:off x="7931472" y="1309563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52"/>
          <p:cNvSpPr/>
          <p:nvPr/>
        </p:nvSpPr>
        <p:spPr>
          <a:xfrm>
            <a:off x="5521125" y="38167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2"/>
          <p:cNvSpPr/>
          <p:nvPr/>
        </p:nvSpPr>
        <p:spPr>
          <a:xfrm>
            <a:off x="5685275" y="3552638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2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2"/>
          <p:cNvSpPr/>
          <p:nvPr/>
        </p:nvSpPr>
        <p:spPr>
          <a:xfrm>
            <a:off x="3751575" y="16011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52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1297" name="Google Shape;1297;p5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2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1305" name="Google Shape;1305;p5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9144;p90">
            <a:extLst>
              <a:ext uri="{FF2B5EF4-FFF2-40B4-BE49-F238E27FC236}">
                <a16:creationId xmlns:a16="http://schemas.microsoft.com/office/drawing/2014/main" id="{1DBF57F2-5DBA-4126-BFF1-BD0E2715F7C5}"/>
              </a:ext>
            </a:extLst>
          </p:cNvPr>
          <p:cNvGrpSpPr/>
          <p:nvPr/>
        </p:nvGrpSpPr>
        <p:grpSpPr>
          <a:xfrm>
            <a:off x="1410282" y="1971478"/>
            <a:ext cx="352857" cy="347301"/>
            <a:chOff x="2404875" y="3592725"/>
            <a:chExt cx="298525" cy="293825"/>
          </a:xfrm>
          <a:solidFill>
            <a:schemeClr val="accent3"/>
          </a:solidFill>
        </p:grpSpPr>
        <p:sp>
          <p:nvSpPr>
            <p:cNvPr id="61" name="Google Shape;9145;p90">
              <a:extLst>
                <a:ext uri="{FF2B5EF4-FFF2-40B4-BE49-F238E27FC236}">
                  <a16:creationId xmlns:a16="http://schemas.microsoft.com/office/drawing/2014/main" id="{D2941D65-4007-4351-A7AD-731129C83F70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46;p90">
              <a:extLst>
                <a:ext uri="{FF2B5EF4-FFF2-40B4-BE49-F238E27FC236}">
                  <a16:creationId xmlns:a16="http://schemas.microsoft.com/office/drawing/2014/main" id="{AA2F5A09-5E49-4E95-B651-8381D7927EBE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47;p90">
              <a:extLst>
                <a:ext uri="{FF2B5EF4-FFF2-40B4-BE49-F238E27FC236}">
                  <a16:creationId xmlns:a16="http://schemas.microsoft.com/office/drawing/2014/main" id="{0C59F1AF-AF9A-4AEB-A01D-754D2FD4702C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160;p88">
            <a:extLst>
              <a:ext uri="{FF2B5EF4-FFF2-40B4-BE49-F238E27FC236}">
                <a16:creationId xmlns:a16="http://schemas.microsoft.com/office/drawing/2014/main" id="{FDE60B22-1D18-484B-8A69-E2AED3F6F7A4}"/>
              </a:ext>
            </a:extLst>
          </p:cNvPr>
          <p:cNvGrpSpPr/>
          <p:nvPr/>
        </p:nvGrpSpPr>
        <p:grpSpPr>
          <a:xfrm>
            <a:off x="4368408" y="1995906"/>
            <a:ext cx="305386" cy="338602"/>
            <a:chOff x="3300325" y="249875"/>
            <a:chExt cx="433725" cy="480900"/>
          </a:xfrm>
          <a:solidFill>
            <a:schemeClr val="accent3"/>
          </a:solidFill>
        </p:grpSpPr>
        <p:sp>
          <p:nvSpPr>
            <p:cNvPr id="70" name="Google Shape;8161;p88">
              <a:extLst>
                <a:ext uri="{FF2B5EF4-FFF2-40B4-BE49-F238E27FC236}">
                  <a16:creationId xmlns:a16="http://schemas.microsoft.com/office/drawing/2014/main" id="{EE5309D3-CF2D-4C46-AEE7-A9C594987C0C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8162;p88">
              <a:extLst>
                <a:ext uri="{FF2B5EF4-FFF2-40B4-BE49-F238E27FC236}">
                  <a16:creationId xmlns:a16="http://schemas.microsoft.com/office/drawing/2014/main" id="{95C7A70F-AC93-44BE-AACC-25D34269D5A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163;p88">
              <a:extLst>
                <a:ext uri="{FF2B5EF4-FFF2-40B4-BE49-F238E27FC236}">
                  <a16:creationId xmlns:a16="http://schemas.microsoft.com/office/drawing/2014/main" id="{E0645885-9931-4614-961D-738BC9D413D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8164;p88">
              <a:extLst>
                <a:ext uri="{FF2B5EF4-FFF2-40B4-BE49-F238E27FC236}">
                  <a16:creationId xmlns:a16="http://schemas.microsoft.com/office/drawing/2014/main" id="{941D53C9-CFF8-48E3-9C85-DAB17597AD41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8165;p88">
              <a:extLst>
                <a:ext uri="{FF2B5EF4-FFF2-40B4-BE49-F238E27FC236}">
                  <a16:creationId xmlns:a16="http://schemas.microsoft.com/office/drawing/2014/main" id="{CA5BA35B-86DB-4567-BFFA-75335FC93F2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8166;p88">
              <a:extLst>
                <a:ext uri="{FF2B5EF4-FFF2-40B4-BE49-F238E27FC236}">
                  <a16:creationId xmlns:a16="http://schemas.microsoft.com/office/drawing/2014/main" id="{9A9B6C0E-C937-45C0-B816-EAB6CB043686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6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2"/>
          <p:cNvSpPr/>
          <p:nvPr/>
        </p:nvSpPr>
        <p:spPr>
          <a:xfrm>
            <a:off x="330160" y="1367313"/>
            <a:ext cx="2730539" cy="2697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2"/>
          <p:cNvSpPr/>
          <p:nvPr/>
        </p:nvSpPr>
        <p:spPr>
          <a:xfrm>
            <a:off x="3152678" y="1339850"/>
            <a:ext cx="2755389" cy="2724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2"/>
          <p:cNvSpPr/>
          <p:nvPr/>
        </p:nvSpPr>
        <p:spPr>
          <a:xfrm>
            <a:off x="5957375" y="1231263"/>
            <a:ext cx="2863897" cy="2833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2"/>
          <p:cNvSpPr txBox="1">
            <a:spLocks noGrp="1"/>
          </p:cNvSpPr>
          <p:nvPr>
            <p:ph type="title"/>
          </p:nvPr>
        </p:nvSpPr>
        <p:spPr>
          <a:xfrm>
            <a:off x="300672" y="2657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 CONDUCTED</a:t>
            </a:r>
            <a:endParaRPr dirty="0"/>
          </a:p>
        </p:txBody>
      </p:sp>
      <p:sp>
        <p:nvSpPr>
          <p:cNvPr id="1268" name="Google Shape;1268;p52"/>
          <p:cNvSpPr txBox="1">
            <a:spLocks noGrp="1"/>
          </p:cNvSpPr>
          <p:nvPr>
            <p:ph type="subTitle" idx="3"/>
          </p:nvPr>
        </p:nvSpPr>
        <p:spPr>
          <a:xfrm>
            <a:off x="586963" y="4124549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Effort based</a:t>
            </a:r>
            <a:endParaRPr dirty="0"/>
          </a:p>
        </p:txBody>
      </p:sp>
      <p:sp>
        <p:nvSpPr>
          <p:cNvPr id="1269" name="Google Shape;1269;p52"/>
          <p:cNvSpPr txBox="1">
            <a:spLocks noGrp="1"/>
          </p:cNvSpPr>
          <p:nvPr>
            <p:ph type="subTitle" idx="4"/>
          </p:nvPr>
        </p:nvSpPr>
        <p:spPr>
          <a:xfrm>
            <a:off x="3691716" y="41145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</a:t>
            </a:r>
            <a:endParaRPr dirty="0"/>
          </a:p>
        </p:txBody>
      </p:sp>
      <p:sp>
        <p:nvSpPr>
          <p:cNvPr id="1271" name="Google Shape;1271;p52"/>
          <p:cNvSpPr txBox="1">
            <a:spLocks noGrp="1"/>
          </p:cNvSpPr>
          <p:nvPr>
            <p:ph type="subTitle" idx="6"/>
          </p:nvPr>
        </p:nvSpPr>
        <p:spPr>
          <a:xfrm>
            <a:off x="6796469" y="4114563"/>
            <a:ext cx="17907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Manual</a:t>
            </a:r>
            <a:endParaRPr dirty="0"/>
          </a:p>
        </p:txBody>
      </p:sp>
      <p:sp>
        <p:nvSpPr>
          <p:cNvPr id="1290" name="Google Shape;1290;p52"/>
          <p:cNvSpPr/>
          <p:nvPr/>
        </p:nvSpPr>
        <p:spPr>
          <a:xfrm>
            <a:off x="794711" y="1231263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52"/>
          <p:cNvSpPr/>
          <p:nvPr/>
        </p:nvSpPr>
        <p:spPr>
          <a:xfrm>
            <a:off x="7931472" y="1309563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52"/>
          <p:cNvSpPr/>
          <p:nvPr/>
        </p:nvSpPr>
        <p:spPr>
          <a:xfrm>
            <a:off x="5521125" y="38167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2"/>
          <p:cNvSpPr/>
          <p:nvPr/>
        </p:nvSpPr>
        <p:spPr>
          <a:xfrm>
            <a:off x="5685275" y="3552638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2"/>
          <p:cNvSpPr/>
          <p:nvPr/>
        </p:nvSpPr>
        <p:spPr>
          <a:xfrm>
            <a:off x="1332361" y="13673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2"/>
          <p:cNvSpPr/>
          <p:nvPr/>
        </p:nvSpPr>
        <p:spPr>
          <a:xfrm>
            <a:off x="3751575" y="160116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6" name="Google Shape;1296;p52"/>
          <p:cNvGrpSpPr/>
          <p:nvPr/>
        </p:nvGrpSpPr>
        <p:grpSpPr>
          <a:xfrm flipH="1">
            <a:off x="478251" y="4069594"/>
            <a:ext cx="557414" cy="1071157"/>
            <a:chOff x="4002401" y="6360650"/>
            <a:chExt cx="930575" cy="1788241"/>
          </a:xfrm>
        </p:grpSpPr>
        <p:sp>
          <p:nvSpPr>
            <p:cNvPr id="1297" name="Google Shape;1297;p5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2"/>
          <p:cNvGrpSpPr/>
          <p:nvPr/>
        </p:nvGrpSpPr>
        <p:grpSpPr>
          <a:xfrm>
            <a:off x="8124138" y="4278168"/>
            <a:ext cx="668104" cy="895218"/>
            <a:chOff x="122038" y="7256930"/>
            <a:chExt cx="668104" cy="895218"/>
          </a:xfrm>
        </p:grpSpPr>
        <p:sp>
          <p:nvSpPr>
            <p:cNvPr id="1305" name="Google Shape;1305;p5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8160;p88">
            <a:extLst>
              <a:ext uri="{FF2B5EF4-FFF2-40B4-BE49-F238E27FC236}">
                <a16:creationId xmlns:a16="http://schemas.microsoft.com/office/drawing/2014/main" id="{FDE60B22-1D18-484B-8A69-E2AED3F6F7A4}"/>
              </a:ext>
            </a:extLst>
          </p:cNvPr>
          <p:cNvGrpSpPr/>
          <p:nvPr/>
        </p:nvGrpSpPr>
        <p:grpSpPr>
          <a:xfrm>
            <a:off x="4368408" y="1995906"/>
            <a:ext cx="305386" cy="338602"/>
            <a:chOff x="3300325" y="249875"/>
            <a:chExt cx="433725" cy="480900"/>
          </a:xfrm>
          <a:solidFill>
            <a:schemeClr val="accent3"/>
          </a:solidFill>
        </p:grpSpPr>
        <p:sp>
          <p:nvSpPr>
            <p:cNvPr id="70" name="Google Shape;8161;p88">
              <a:extLst>
                <a:ext uri="{FF2B5EF4-FFF2-40B4-BE49-F238E27FC236}">
                  <a16:creationId xmlns:a16="http://schemas.microsoft.com/office/drawing/2014/main" id="{EE5309D3-CF2D-4C46-AEE7-A9C594987C0C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8162;p88">
              <a:extLst>
                <a:ext uri="{FF2B5EF4-FFF2-40B4-BE49-F238E27FC236}">
                  <a16:creationId xmlns:a16="http://schemas.microsoft.com/office/drawing/2014/main" id="{95C7A70F-AC93-44BE-AACC-25D34269D5A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163;p88">
              <a:extLst>
                <a:ext uri="{FF2B5EF4-FFF2-40B4-BE49-F238E27FC236}">
                  <a16:creationId xmlns:a16="http://schemas.microsoft.com/office/drawing/2014/main" id="{E0645885-9931-4614-961D-738BC9D413DC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8164;p88">
              <a:extLst>
                <a:ext uri="{FF2B5EF4-FFF2-40B4-BE49-F238E27FC236}">
                  <a16:creationId xmlns:a16="http://schemas.microsoft.com/office/drawing/2014/main" id="{941D53C9-CFF8-48E3-9C85-DAB17597AD41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8165;p88">
              <a:extLst>
                <a:ext uri="{FF2B5EF4-FFF2-40B4-BE49-F238E27FC236}">
                  <a16:creationId xmlns:a16="http://schemas.microsoft.com/office/drawing/2014/main" id="{CA5BA35B-86DB-4567-BFFA-75335FC93F2F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8166;p88">
              <a:extLst>
                <a:ext uri="{FF2B5EF4-FFF2-40B4-BE49-F238E27FC236}">
                  <a16:creationId xmlns:a16="http://schemas.microsoft.com/office/drawing/2014/main" id="{9A9B6C0E-C937-45C0-B816-EAB6CB043686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26" name="Picture 2" descr="design your shirt online Shop Clothing &amp;amp; Shoes Online">
            <a:extLst>
              <a:ext uri="{FF2B5EF4-FFF2-40B4-BE49-F238E27FC236}">
                <a16:creationId xmlns:a16="http://schemas.microsoft.com/office/drawing/2014/main" id="{070C8BB0-B05E-41B4-A509-53A7A523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5" y="15989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3279E7-EC0C-4624-8979-299884D2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21" y="1158868"/>
            <a:ext cx="2028604" cy="2978164"/>
          </a:xfrm>
          <a:prstGeom prst="rect">
            <a:avLst/>
          </a:prstGeom>
        </p:spPr>
      </p:pic>
      <p:pic>
        <p:nvPicPr>
          <p:cNvPr id="1028" name="Picture 4" descr="Amazon Website Critique | Emily&amp;#39;s Blog">
            <a:extLst>
              <a:ext uri="{FF2B5EF4-FFF2-40B4-BE49-F238E27FC236}">
                <a16:creationId xmlns:a16="http://schemas.microsoft.com/office/drawing/2014/main" id="{ACF1AF09-ED3A-4B60-BE51-97B513D5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533" y="1546481"/>
            <a:ext cx="3146684" cy="20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58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230;p51"/>
          <p:cNvSpPr txBox="1">
            <a:spLocks/>
          </p:cNvSpPr>
          <p:nvPr/>
        </p:nvSpPr>
        <p:spPr>
          <a:xfrm>
            <a:off x="18377" y="2551667"/>
            <a:ext cx="9056581" cy="64130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accent3"/>
                </a:solidFill>
                <a:latin typeface="Fredoka One" panose="020B0604020202020204" charset="0"/>
              </a:rPr>
              <a:t>Scenario</a:t>
            </a:r>
            <a:r>
              <a:rPr lang="en-US" sz="1300" dirty="0">
                <a:solidFill>
                  <a:schemeClr val="accent3"/>
                </a:solidFill>
                <a:latin typeface="Calibri Light" panose="020F0302020204030204" pitchFamily="34" charset="0"/>
              </a:rPr>
              <a:t>: You need a t-shirt &amp; want a custom design of your own. You can design with the help of a tool where you can choose color of T-shirt, fonts, images according to your choice and purchase it. </a:t>
            </a:r>
          </a:p>
        </p:txBody>
      </p:sp>
      <p:sp>
        <p:nvSpPr>
          <p:cNvPr id="38" name="Google Shape;1223;p51"/>
          <p:cNvSpPr txBox="1">
            <a:spLocks/>
          </p:cNvSpPr>
          <p:nvPr/>
        </p:nvSpPr>
        <p:spPr>
          <a:xfrm>
            <a:off x="1378744" y="49121"/>
            <a:ext cx="6335848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Experimental Group – Effort based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B1021-BF58-43A8-93DC-553CFA40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" y="897548"/>
            <a:ext cx="1808640" cy="1572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61684-FA7A-4F55-B893-49B0DFB6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36" y="897548"/>
            <a:ext cx="1486009" cy="15635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C1905-A215-4909-85F1-728BEE487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140" y="927269"/>
            <a:ext cx="1635583" cy="1563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9ECAF1-3573-440E-B284-1BD28B4D7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723" y="927269"/>
            <a:ext cx="1504907" cy="15635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8F451E-6D12-4B05-A9FA-9E99197B0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719" y="888512"/>
            <a:ext cx="1516578" cy="16022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D3F11C-865D-4345-87CC-8B014609B6D0}"/>
              </a:ext>
            </a:extLst>
          </p:cNvPr>
          <p:cNvSpPr/>
          <p:nvPr/>
        </p:nvSpPr>
        <p:spPr>
          <a:xfrm>
            <a:off x="3165694" y="1679318"/>
            <a:ext cx="450596" cy="1214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8AE06C0-A9D0-4958-99D3-A259156D5161}"/>
              </a:ext>
            </a:extLst>
          </p:cNvPr>
          <p:cNvSpPr/>
          <p:nvPr/>
        </p:nvSpPr>
        <p:spPr>
          <a:xfrm>
            <a:off x="6967629" y="1677836"/>
            <a:ext cx="450596" cy="1214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4B77E3-6922-41CA-9E7F-D8A09232FF8F}"/>
              </a:ext>
            </a:extLst>
          </p:cNvPr>
          <p:cNvSpPr/>
          <p:nvPr/>
        </p:nvSpPr>
        <p:spPr>
          <a:xfrm>
            <a:off x="35551" y="1000125"/>
            <a:ext cx="322631" cy="257175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66EF5C-1194-450F-A026-28C301C5B71F}"/>
              </a:ext>
            </a:extLst>
          </p:cNvPr>
          <p:cNvSpPr/>
          <p:nvPr/>
        </p:nvSpPr>
        <p:spPr>
          <a:xfrm>
            <a:off x="0" y="1738558"/>
            <a:ext cx="322631" cy="257175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E35133-6FBA-45C0-9B63-678654696F36}"/>
              </a:ext>
            </a:extLst>
          </p:cNvPr>
          <p:cNvSpPr/>
          <p:nvPr/>
        </p:nvSpPr>
        <p:spPr>
          <a:xfrm>
            <a:off x="3616290" y="1607344"/>
            <a:ext cx="388405" cy="307181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72F1D9F-67E6-42B9-BCAE-16ED838A303E}"/>
              </a:ext>
            </a:extLst>
          </p:cNvPr>
          <p:cNvGraphicFramePr/>
          <p:nvPr/>
        </p:nvGraphicFramePr>
        <p:xfrm>
          <a:off x="103738" y="2855938"/>
          <a:ext cx="9040262" cy="275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6" name="Google Shape;1223;p51">
            <a:extLst>
              <a:ext uri="{FF2B5EF4-FFF2-40B4-BE49-F238E27FC236}">
                <a16:creationId xmlns:a16="http://schemas.microsoft.com/office/drawing/2014/main" id="{313FFD65-8397-4FBC-B2A1-6ED09990D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368" y="3144183"/>
            <a:ext cx="1322902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Process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7140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230;p51"/>
          <p:cNvSpPr txBox="1">
            <a:spLocks/>
          </p:cNvSpPr>
          <p:nvPr/>
        </p:nvSpPr>
        <p:spPr>
          <a:xfrm>
            <a:off x="18377" y="2551667"/>
            <a:ext cx="9056581" cy="64130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accent3"/>
                </a:solidFill>
                <a:latin typeface="Fredoka One" panose="020B0604020202020204" charset="0"/>
              </a:rPr>
              <a:t>Scenario</a:t>
            </a:r>
            <a:r>
              <a:rPr lang="en-US" sz="1300" dirty="0">
                <a:solidFill>
                  <a:schemeClr val="accent3"/>
                </a:solidFill>
                <a:latin typeface="Calibri Light" panose="020F0302020204030204" pitchFamily="34" charset="0"/>
              </a:rPr>
              <a:t>: You need a t-shirt &amp; have a specific picture which exactly depicts what you want. You upload that picture on amazon. You then, sift through the suggestions and purchase on the basis of similarity and price. </a:t>
            </a:r>
          </a:p>
        </p:txBody>
      </p:sp>
      <p:sp>
        <p:nvSpPr>
          <p:cNvPr id="38" name="Google Shape;1223;p51"/>
          <p:cNvSpPr txBox="1">
            <a:spLocks/>
          </p:cNvSpPr>
          <p:nvPr/>
        </p:nvSpPr>
        <p:spPr>
          <a:xfrm>
            <a:off x="1378743" y="-57194"/>
            <a:ext cx="6335848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Experimental Group – AI based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CD3F11C-865D-4345-87CC-8B014609B6D0}"/>
              </a:ext>
            </a:extLst>
          </p:cNvPr>
          <p:cNvSpPr/>
          <p:nvPr/>
        </p:nvSpPr>
        <p:spPr>
          <a:xfrm>
            <a:off x="3165694" y="1679318"/>
            <a:ext cx="450596" cy="1214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8AE06C0-A9D0-4958-99D3-A259156D5161}"/>
              </a:ext>
            </a:extLst>
          </p:cNvPr>
          <p:cNvSpPr/>
          <p:nvPr/>
        </p:nvSpPr>
        <p:spPr>
          <a:xfrm>
            <a:off x="5998227" y="1677682"/>
            <a:ext cx="450596" cy="1214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272F1D9F-67E6-42B9-BCAE-16ED838A3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554553"/>
              </p:ext>
            </p:extLst>
          </p:nvPr>
        </p:nvGraphicFramePr>
        <p:xfrm>
          <a:off x="103738" y="2855938"/>
          <a:ext cx="9040262" cy="275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Google Shape;1223;p51">
            <a:extLst>
              <a:ext uri="{FF2B5EF4-FFF2-40B4-BE49-F238E27FC236}">
                <a16:creationId xmlns:a16="http://schemas.microsoft.com/office/drawing/2014/main" id="{313FFD65-8397-4FBC-B2A1-6ED09990D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368" y="3144183"/>
            <a:ext cx="1322902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Process</a:t>
            </a:r>
            <a:endParaRPr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02C1DD-7249-4B6E-9520-89A399720A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28" t="13419" r="43023" b="25235"/>
          <a:stretch/>
        </p:blipFill>
        <p:spPr>
          <a:xfrm>
            <a:off x="217553" y="830653"/>
            <a:ext cx="2722843" cy="157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95A505-EDDF-4D73-893C-6491AFB134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1" t="15901" r="51162" b="10804"/>
          <a:stretch/>
        </p:blipFill>
        <p:spPr>
          <a:xfrm>
            <a:off x="3668791" y="840959"/>
            <a:ext cx="2156394" cy="16974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0073D6-E509-468D-9D2A-C718D24E32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91" t="23966" r="3140" b="8659"/>
          <a:stretch/>
        </p:blipFill>
        <p:spPr>
          <a:xfrm>
            <a:off x="6553580" y="870291"/>
            <a:ext cx="2438445" cy="1537253"/>
          </a:xfrm>
          <a:prstGeom prst="rect">
            <a:avLst/>
          </a:prstGeom>
        </p:spPr>
      </p:pic>
      <p:sp>
        <p:nvSpPr>
          <p:cNvPr id="25" name="Google Shape;1230;p51">
            <a:extLst>
              <a:ext uri="{FF2B5EF4-FFF2-40B4-BE49-F238E27FC236}">
                <a16:creationId xmlns:a16="http://schemas.microsoft.com/office/drawing/2014/main" id="{D52AE6A3-FDAB-4959-BC5F-FA4612EC2A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2717" y="416068"/>
            <a:ext cx="6807900" cy="42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In this case, an </a:t>
            </a:r>
            <a:r>
              <a:rPr lang="en-IN" sz="1400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AI oriented</a:t>
            </a:r>
            <a:r>
              <a:rPr lang="en" sz="1400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 effect/stimuli is added, i.e., extra </a:t>
            </a:r>
            <a:r>
              <a:rPr lang="en-IN" sz="1400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work </a:t>
            </a:r>
            <a:r>
              <a:rPr lang="en" sz="1400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is done by AI</a:t>
            </a:r>
            <a:endParaRPr sz="1400" dirty="0">
              <a:solidFill>
                <a:schemeClr val="accent1">
                  <a:lumMod val="2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6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1"/>
          <p:cNvSpPr txBox="1">
            <a:spLocks noGrp="1"/>
          </p:cNvSpPr>
          <p:nvPr>
            <p:ph type="title"/>
          </p:nvPr>
        </p:nvSpPr>
        <p:spPr>
          <a:xfrm>
            <a:off x="6877679" y="1688826"/>
            <a:ext cx="1322902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Process</a:t>
            </a:r>
            <a:endParaRPr sz="1800" dirty="0"/>
          </a:p>
        </p:txBody>
      </p:sp>
      <p:sp>
        <p:nvSpPr>
          <p:cNvPr id="1230" name="Google Shape;1230;p51"/>
          <p:cNvSpPr txBox="1">
            <a:spLocks noGrp="1"/>
          </p:cNvSpPr>
          <p:nvPr>
            <p:ph type="subTitle" idx="1"/>
          </p:nvPr>
        </p:nvSpPr>
        <p:spPr>
          <a:xfrm>
            <a:off x="527178" y="556702"/>
            <a:ext cx="7828545" cy="42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this case, no effect/stimuli is added, i.e., no extra labor is done by AI or by the humans</a:t>
            </a:r>
            <a:endParaRPr sz="1400" dirty="0"/>
          </a:p>
        </p:txBody>
      </p:sp>
      <p:sp>
        <p:nvSpPr>
          <p:cNvPr id="35" name="Google Shape;1230;p51"/>
          <p:cNvSpPr txBox="1">
            <a:spLocks/>
          </p:cNvSpPr>
          <p:nvPr/>
        </p:nvSpPr>
        <p:spPr>
          <a:xfrm>
            <a:off x="0" y="1033422"/>
            <a:ext cx="9144001" cy="64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l"/>
            <a:r>
              <a:rPr lang="en-US" sz="1300" b="1" dirty="0"/>
              <a:t>Scenario</a:t>
            </a:r>
            <a:r>
              <a:rPr lang="en-US" sz="1300" dirty="0"/>
              <a:t>: You need a t-shirt &amp; have very specific need in mind regarding your preferences. You sift through the clothing pieces available on the online shopping site searching and filtering options according to your needs.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8" y="1726559"/>
            <a:ext cx="6204697" cy="3416941"/>
          </a:xfrm>
          <a:prstGeom prst="rect">
            <a:avLst/>
          </a:prstGeom>
        </p:spPr>
      </p:pic>
      <p:sp>
        <p:nvSpPr>
          <p:cNvPr id="37" name="Google Shape;1230;p51"/>
          <p:cNvSpPr txBox="1">
            <a:spLocks/>
          </p:cNvSpPr>
          <p:nvPr/>
        </p:nvSpPr>
        <p:spPr>
          <a:xfrm>
            <a:off x="6285185" y="2172992"/>
            <a:ext cx="2858815" cy="252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12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aleway"/>
              <a:buNone/>
              <a:defRPr sz="21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/>
              <a:t>Respondents first decide their preferences regarding t-shirts.</a:t>
            </a:r>
          </a:p>
          <a:p>
            <a:pPr marL="0" indent="0" algn="l"/>
            <a:endParaRPr lang="en-US" sz="13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/>
              <a:t>They enter keywords in the search bar to look for t-shirts and finally select the one that best suit their needs.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/>
              <a:t>After they finalize a product,  we noted their willingness, their satisfaction and the easability of the process.</a:t>
            </a:r>
            <a:endParaRPr lang="en-US" sz="1300" b="1" dirty="0"/>
          </a:p>
        </p:txBody>
      </p:sp>
      <p:sp>
        <p:nvSpPr>
          <p:cNvPr id="38" name="Google Shape;1223;p51"/>
          <p:cNvSpPr txBox="1">
            <a:spLocks/>
          </p:cNvSpPr>
          <p:nvPr/>
        </p:nvSpPr>
        <p:spPr>
          <a:xfrm>
            <a:off x="2459665" y="39802"/>
            <a:ext cx="3615329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Font typeface="Fredoka One"/>
              <a:buNone/>
              <a:defRPr sz="4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dirty="0"/>
              <a:t>CONTROL GROUP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7275" y="445025"/>
            <a:ext cx="7009500" cy="763289"/>
          </a:xfrm>
        </p:spPr>
        <p:txBody>
          <a:bodyPr/>
          <a:lstStyle/>
          <a:p>
            <a:r>
              <a:rPr lang="en-US" dirty="0"/>
              <a:t>Confounding Variables</a:t>
            </a:r>
          </a:p>
        </p:txBody>
      </p:sp>
      <p:sp>
        <p:nvSpPr>
          <p:cNvPr id="3" name="Google Shape;1230;p51"/>
          <p:cNvSpPr txBox="1">
            <a:spLocks/>
          </p:cNvSpPr>
          <p:nvPr/>
        </p:nvSpPr>
        <p:spPr>
          <a:xfrm>
            <a:off x="787564" y="1261625"/>
            <a:ext cx="3332253" cy="1658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Confounding Variables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Effect of pre-displayed price on the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2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Effect of brand and quality on the willingness to pay and satisfaction.</a:t>
            </a:r>
          </a:p>
        </p:txBody>
      </p:sp>
      <p:sp>
        <p:nvSpPr>
          <p:cNvPr id="4" name="Google Shape;1230;p51"/>
          <p:cNvSpPr txBox="1">
            <a:spLocks/>
          </p:cNvSpPr>
          <p:nvPr/>
        </p:nvSpPr>
        <p:spPr>
          <a:xfrm>
            <a:off x="4409143" y="1212122"/>
            <a:ext cx="4147028" cy="206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How were they controlled:</a:t>
            </a:r>
            <a:endParaRPr lang="en-US" dirty="0">
              <a:solidFill>
                <a:schemeClr val="accent1">
                  <a:lumMod val="2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The price on the self design platform was hidden through ‘</a:t>
            </a:r>
            <a:r>
              <a:rPr lang="en-US" b="1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Inspect Element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’ and modifying the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2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The brand and quality perception was kept constant by informing the respondents that the quality of the shirt would be on par with the brand ‘</a:t>
            </a:r>
            <a:r>
              <a:rPr lang="en-US" b="1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Levis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Calibri Light" panose="020F0302020204030204" pitchFamily="34" charset="0"/>
              </a:rPr>
              <a:t>’</a:t>
            </a:r>
          </a:p>
        </p:txBody>
      </p:sp>
      <p:grpSp>
        <p:nvGrpSpPr>
          <p:cNvPr id="5" name="Google Shape;2501;p71"/>
          <p:cNvGrpSpPr/>
          <p:nvPr/>
        </p:nvGrpSpPr>
        <p:grpSpPr>
          <a:xfrm>
            <a:off x="3099255" y="3441294"/>
            <a:ext cx="2044245" cy="1737950"/>
            <a:chOff x="2014100" y="2454475"/>
            <a:chExt cx="3277375" cy="2707175"/>
          </a:xfrm>
        </p:grpSpPr>
        <p:sp>
          <p:nvSpPr>
            <p:cNvPr id="6" name="Google Shape;2502;p71"/>
            <p:cNvSpPr/>
            <p:nvPr/>
          </p:nvSpPr>
          <p:spPr>
            <a:xfrm>
              <a:off x="2014100" y="3588400"/>
              <a:ext cx="1200900" cy="1556300"/>
            </a:xfrm>
            <a:custGeom>
              <a:avLst/>
              <a:gdLst/>
              <a:ahLst/>
              <a:cxnLst/>
              <a:rect l="l" t="t" r="r" b="b"/>
              <a:pathLst>
                <a:path w="48036" h="62252" extrusionOk="0">
                  <a:moveTo>
                    <a:pt x="5987" y="0"/>
                  </a:moveTo>
                  <a:cubicBezTo>
                    <a:pt x="3657" y="0"/>
                    <a:pt x="1295" y="1432"/>
                    <a:pt x="668" y="3688"/>
                  </a:cubicBezTo>
                  <a:cubicBezTo>
                    <a:pt x="1" y="6056"/>
                    <a:pt x="1369" y="8524"/>
                    <a:pt x="2903" y="10492"/>
                  </a:cubicBezTo>
                  <a:cubicBezTo>
                    <a:pt x="5138" y="13395"/>
                    <a:pt x="7806" y="15996"/>
                    <a:pt x="10775" y="18131"/>
                  </a:cubicBezTo>
                  <a:cubicBezTo>
                    <a:pt x="11309" y="18532"/>
                    <a:pt x="11909" y="18932"/>
                    <a:pt x="12110" y="19566"/>
                  </a:cubicBezTo>
                  <a:cubicBezTo>
                    <a:pt x="12476" y="20733"/>
                    <a:pt x="11342" y="21834"/>
                    <a:pt x="10208" y="22167"/>
                  </a:cubicBezTo>
                  <a:cubicBezTo>
                    <a:pt x="8941" y="22601"/>
                    <a:pt x="7540" y="22434"/>
                    <a:pt x="6172" y="22568"/>
                  </a:cubicBezTo>
                  <a:cubicBezTo>
                    <a:pt x="4838" y="22701"/>
                    <a:pt x="3370" y="23268"/>
                    <a:pt x="2836" y="24502"/>
                  </a:cubicBezTo>
                  <a:cubicBezTo>
                    <a:pt x="2102" y="26237"/>
                    <a:pt x="3570" y="28072"/>
                    <a:pt x="5004" y="29306"/>
                  </a:cubicBezTo>
                  <a:cubicBezTo>
                    <a:pt x="7873" y="31741"/>
                    <a:pt x="11142" y="33676"/>
                    <a:pt x="14678" y="35010"/>
                  </a:cubicBezTo>
                  <a:cubicBezTo>
                    <a:pt x="15912" y="35477"/>
                    <a:pt x="17247" y="35911"/>
                    <a:pt x="18247" y="36811"/>
                  </a:cubicBezTo>
                  <a:cubicBezTo>
                    <a:pt x="19281" y="37679"/>
                    <a:pt x="19848" y="39246"/>
                    <a:pt x="19215" y="40414"/>
                  </a:cubicBezTo>
                  <a:cubicBezTo>
                    <a:pt x="18710" y="41370"/>
                    <a:pt x="17614" y="41797"/>
                    <a:pt x="16514" y="41797"/>
                  </a:cubicBezTo>
                  <a:cubicBezTo>
                    <a:pt x="16233" y="41797"/>
                    <a:pt x="15951" y="41769"/>
                    <a:pt x="15679" y="41715"/>
                  </a:cubicBezTo>
                  <a:cubicBezTo>
                    <a:pt x="14344" y="41448"/>
                    <a:pt x="13177" y="40714"/>
                    <a:pt x="11909" y="40214"/>
                  </a:cubicBezTo>
                  <a:cubicBezTo>
                    <a:pt x="11013" y="39868"/>
                    <a:pt x="10009" y="39670"/>
                    <a:pt x="9025" y="39670"/>
                  </a:cubicBezTo>
                  <a:cubicBezTo>
                    <a:pt x="7445" y="39670"/>
                    <a:pt x="5917" y="40181"/>
                    <a:pt x="4971" y="41415"/>
                  </a:cubicBezTo>
                  <a:cubicBezTo>
                    <a:pt x="3937" y="42716"/>
                    <a:pt x="3837" y="44584"/>
                    <a:pt x="4304" y="46185"/>
                  </a:cubicBezTo>
                  <a:cubicBezTo>
                    <a:pt x="4771" y="47752"/>
                    <a:pt x="5772" y="49153"/>
                    <a:pt x="6839" y="50421"/>
                  </a:cubicBezTo>
                  <a:cubicBezTo>
                    <a:pt x="10575" y="54858"/>
                    <a:pt x="15379" y="58460"/>
                    <a:pt x="20849" y="60428"/>
                  </a:cubicBezTo>
                  <a:cubicBezTo>
                    <a:pt x="24022" y="61570"/>
                    <a:pt x="27061" y="62251"/>
                    <a:pt x="30127" y="62251"/>
                  </a:cubicBezTo>
                  <a:cubicBezTo>
                    <a:pt x="32347" y="62251"/>
                    <a:pt x="34582" y="61894"/>
                    <a:pt x="36894" y="61095"/>
                  </a:cubicBezTo>
                  <a:lnTo>
                    <a:pt x="36894" y="61095"/>
                  </a:lnTo>
                  <a:lnTo>
                    <a:pt x="36861" y="61129"/>
                  </a:lnTo>
                  <a:cubicBezTo>
                    <a:pt x="45867" y="55124"/>
                    <a:pt x="48035" y="43750"/>
                    <a:pt x="47868" y="33509"/>
                  </a:cubicBezTo>
                  <a:cubicBezTo>
                    <a:pt x="47835" y="31808"/>
                    <a:pt x="48035" y="30006"/>
                    <a:pt x="47235" y="28472"/>
                  </a:cubicBezTo>
                  <a:cubicBezTo>
                    <a:pt x="46607" y="27295"/>
                    <a:pt x="45302" y="26384"/>
                    <a:pt x="44011" y="26384"/>
                  </a:cubicBezTo>
                  <a:cubicBezTo>
                    <a:pt x="43657" y="26384"/>
                    <a:pt x="43303" y="26453"/>
                    <a:pt x="42965" y="26604"/>
                  </a:cubicBezTo>
                  <a:cubicBezTo>
                    <a:pt x="41697" y="27204"/>
                    <a:pt x="41097" y="28672"/>
                    <a:pt x="40363" y="29873"/>
                  </a:cubicBezTo>
                  <a:cubicBezTo>
                    <a:pt x="39362" y="31474"/>
                    <a:pt x="37928" y="32775"/>
                    <a:pt x="36227" y="33609"/>
                  </a:cubicBezTo>
                  <a:cubicBezTo>
                    <a:pt x="35550" y="33957"/>
                    <a:pt x="34761" y="34205"/>
                    <a:pt x="34005" y="34205"/>
                  </a:cubicBezTo>
                  <a:cubicBezTo>
                    <a:pt x="33530" y="34205"/>
                    <a:pt x="33069" y="34107"/>
                    <a:pt x="32658" y="33876"/>
                  </a:cubicBezTo>
                  <a:cubicBezTo>
                    <a:pt x="31190" y="33042"/>
                    <a:pt x="31056" y="31007"/>
                    <a:pt x="31090" y="29306"/>
                  </a:cubicBezTo>
                  <a:cubicBezTo>
                    <a:pt x="31156" y="26137"/>
                    <a:pt x="31223" y="22968"/>
                    <a:pt x="31290" y="19799"/>
                  </a:cubicBezTo>
                  <a:cubicBezTo>
                    <a:pt x="31323" y="18098"/>
                    <a:pt x="31357" y="16363"/>
                    <a:pt x="30856" y="14729"/>
                  </a:cubicBezTo>
                  <a:cubicBezTo>
                    <a:pt x="30389" y="13094"/>
                    <a:pt x="29188" y="11593"/>
                    <a:pt x="27554" y="11093"/>
                  </a:cubicBezTo>
                  <a:cubicBezTo>
                    <a:pt x="27263" y="11010"/>
                    <a:pt x="26960" y="10970"/>
                    <a:pt x="26656" y="10970"/>
                  </a:cubicBezTo>
                  <a:cubicBezTo>
                    <a:pt x="25249" y="10970"/>
                    <a:pt x="23819" y="11823"/>
                    <a:pt x="23518" y="13194"/>
                  </a:cubicBezTo>
                  <a:cubicBezTo>
                    <a:pt x="23351" y="13895"/>
                    <a:pt x="23484" y="14595"/>
                    <a:pt x="23451" y="15296"/>
                  </a:cubicBezTo>
                  <a:cubicBezTo>
                    <a:pt x="23384" y="15996"/>
                    <a:pt x="23017" y="16797"/>
                    <a:pt x="22350" y="16964"/>
                  </a:cubicBezTo>
                  <a:cubicBezTo>
                    <a:pt x="22247" y="16995"/>
                    <a:pt x="22143" y="17009"/>
                    <a:pt x="22039" y="17009"/>
                  </a:cubicBezTo>
                  <a:cubicBezTo>
                    <a:pt x="21471" y="17009"/>
                    <a:pt x="20905" y="16586"/>
                    <a:pt x="20482" y="16163"/>
                  </a:cubicBezTo>
                  <a:cubicBezTo>
                    <a:pt x="18714" y="14429"/>
                    <a:pt x="17547" y="12194"/>
                    <a:pt x="16446" y="9959"/>
                  </a:cubicBezTo>
                  <a:cubicBezTo>
                    <a:pt x="15345" y="7757"/>
                    <a:pt x="14311" y="5489"/>
                    <a:pt x="12710" y="3588"/>
                  </a:cubicBezTo>
                  <a:cubicBezTo>
                    <a:pt x="11109" y="1686"/>
                    <a:pt x="8907" y="185"/>
                    <a:pt x="6439" y="18"/>
                  </a:cubicBezTo>
                  <a:cubicBezTo>
                    <a:pt x="6289" y="6"/>
                    <a:pt x="6138" y="0"/>
                    <a:pt x="598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03;p71"/>
            <p:cNvSpPr/>
            <p:nvPr/>
          </p:nvSpPr>
          <p:spPr>
            <a:xfrm>
              <a:off x="2093325" y="3623025"/>
              <a:ext cx="824800" cy="1499450"/>
            </a:xfrm>
            <a:custGeom>
              <a:avLst/>
              <a:gdLst/>
              <a:ahLst/>
              <a:cxnLst/>
              <a:rect l="l" t="t" r="r" b="b"/>
              <a:pathLst>
                <a:path w="32992" h="59978" extrusionOk="0">
                  <a:moveTo>
                    <a:pt x="1" y="1"/>
                  </a:moveTo>
                  <a:cubicBezTo>
                    <a:pt x="1" y="1"/>
                    <a:pt x="68" y="68"/>
                    <a:pt x="168" y="168"/>
                  </a:cubicBezTo>
                  <a:lnTo>
                    <a:pt x="668" y="635"/>
                  </a:lnTo>
                  <a:cubicBezTo>
                    <a:pt x="1135" y="1035"/>
                    <a:pt x="1769" y="1602"/>
                    <a:pt x="2603" y="2403"/>
                  </a:cubicBezTo>
                  <a:cubicBezTo>
                    <a:pt x="4938" y="4604"/>
                    <a:pt x="7106" y="6973"/>
                    <a:pt x="9107" y="9508"/>
                  </a:cubicBezTo>
                  <a:cubicBezTo>
                    <a:pt x="10342" y="11076"/>
                    <a:pt x="11642" y="12910"/>
                    <a:pt x="13010" y="14845"/>
                  </a:cubicBezTo>
                  <a:cubicBezTo>
                    <a:pt x="14378" y="16813"/>
                    <a:pt x="15845" y="18948"/>
                    <a:pt x="17246" y="21216"/>
                  </a:cubicBezTo>
                  <a:cubicBezTo>
                    <a:pt x="18781" y="23584"/>
                    <a:pt x="20182" y="26020"/>
                    <a:pt x="21416" y="28555"/>
                  </a:cubicBezTo>
                  <a:cubicBezTo>
                    <a:pt x="22050" y="29856"/>
                    <a:pt x="22617" y="31223"/>
                    <a:pt x="23217" y="32624"/>
                  </a:cubicBezTo>
                  <a:cubicBezTo>
                    <a:pt x="23784" y="34025"/>
                    <a:pt x="24385" y="35426"/>
                    <a:pt x="24985" y="36861"/>
                  </a:cubicBezTo>
                  <a:cubicBezTo>
                    <a:pt x="27320" y="42598"/>
                    <a:pt x="31323" y="54807"/>
                    <a:pt x="32758" y="59977"/>
                  </a:cubicBezTo>
                  <a:lnTo>
                    <a:pt x="32991" y="59910"/>
                  </a:lnTo>
                  <a:cubicBezTo>
                    <a:pt x="31523" y="54740"/>
                    <a:pt x="27554" y="42531"/>
                    <a:pt x="25185" y="36761"/>
                  </a:cubicBezTo>
                  <a:lnTo>
                    <a:pt x="23451" y="32524"/>
                  </a:lnTo>
                  <a:cubicBezTo>
                    <a:pt x="22850" y="31123"/>
                    <a:pt x="22283" y="29756"/>
                    <a:pt x="21616" y="28421"/>
                  </a:cubicBezTo>
                  <a:cubicBezTo>
                    <a:pt x="20382" y="25919"/>
                    <a:pt x="18981" y="23451"/>
                    <a:pt x="17447" y="21083"/>
                  </a:cubicBezTo>
                  <a:cubicBezTo>
                    <a:pt x="16012" y="18814"/>
                    <a:pt x="14578" y="16713"/>
                    <a:pt x="13210" y="14745"/>
                  </a:cubicBezTo>
                  <a:cubicBezTo>
                    <a:pt x="11843" y="12777"/>
                    <a:pt x="10508" y="10975"/>
                    <a:pt x="9241" y="9374"/>
                  </a:cubicBezTo>
                  <a:cubicBezTo>
                    <a:pt x="7239" y="6839"/>
                    <a:pt x="5038" y="4471"/>
                    <a:pt x="2669" y="2303"/>
                  </a:cubicBezTo>
                  <a:cubicBezTo>
                    <a:pt x="1835" y="1535"/>
                    <a:pt x="1168" y="935"/>
                    <a:pt x="701" y="568"/>
                  </a:cubicBezTo>
                  <a:lnTo>
                    <a:pt x="201" y="134"/>
                  </a:lnTo>
                  <a:cubicBezTo>
                    <a:pt x="134" y="101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04;p71"/>
            <p:cNvSpPr/>
            <p:nvPr/>
          </p:nvSpPr>
          <p:spPr>
            <a:xfrm>
              <a:off x="2632875" y="3866550"/>
              <a:ext cx="70075" cy="467025"/>
            </a:xfrm>
            <a:custGeom>
              <a:avLst/>
              <a:gdLst/>
              <a:ahLst/>
              <a:cxnLst/>
              <a:rect l="l" t="t" r="r" b="b"/>
              <a:pathLst>
                <a:path w="2803" h="18681" extrusionOk="0">
                  <a:moveTo>
                    <a:pt x="2803" y="0"/>
                  </a:moveTo>
                  <a:cubicBezTo>
                    <a:pt x="2703" y="234"/>
                    <a:pt x="2636" y="467"/>
                    <a:pt x="2569" y="701"/>
                  </a:cubicBezTo>
                  <a:cubicBezTo>
                    <a:pt x="2436" y="1168"/>
                    <a:pt x="2303" y="1835"/>
                    <a:pt x="2136" y="2669"/>
                  </a:cubicBezTo>
                  <a:cubicBezTo>
                    <a:pt x="1769" y="4337"/>
                    <a:pt x="1402" y="6705"/>
                    <a:pt x="1102" y="9274"/>
                  </a:cubicBezTo>
                  <a:cubicBezTo>
                    <a:pt x="801" y="11875"/>
                    <a:pt x="535" y="14177"/>
                    <a:pt x="301" y="15912"/>
                  </a:cubicBezTo>
                  <a:cubicBezTo>
                    <a:pt x="201" y="16746"/>
                    <a:pt x="134" y="17413"/>
                    <a:pt x="68" y="17913"/>
                  </a:cubicBezTo>
                  <a:cubicBezTo>
                    <a:pt x="1" y="18180"/>
                    <a:pt x="1" y="18413"/>
                    <a:pt x="1" y="18680"/>
                  </a:cubicBezTo>
                  <a:cubicBezTo>
                    <a:pt x="68" y="18447"/>
                    <a:pt x="101" y="18180"/>
                    <a:pt x="168" y="17946"/>
                  </a:cubicBezTo>
                  <a:cubicBezTo>
                    <a:pt x="234" y="17479"/>
                    <a:pt x="368" y="16779"/>
                    <a:pt x="501" y="15945"/>
                  </a:cubicBezTo>
                  <a:cubicBezTo>
                    <a:pt x="768" y="14244"/>
                    <a:pt x="1035" y="11909"/>
                    <a:pt x="1369" y="9307"/>
                  </a:cubicBezTo>
                  <a:cubicBezTo>
                    <a:pt x="1669" y="6738"/>
                    <a:pt x="2002" y="4403"/>
                    <a:pt x="2303" y="2702"/>
                  </a:cubicBezTo>
                  <a:cubicBezTo>
                    <a:pt x="2436" y="1868"/>
                    <a:pt x="2569" y="1201"/>
                    <a:pt x="2669" y="734"/>
                  </a:cubicBezTo>
                  <a:cubicBezTo>
                    <a:pt x="2736" y="467"/>
                    <a:pt x="2770" y="2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05;p71"/>
            <p:cNvSpPr/>
            <p:nvPr/>
          </p:nvSpPr>
          <p:spPr>
            <a:xfrm>
              <a:off x="2080000" y="4222625"/>
              <a:ext cx="552900" cy="110950"/>
            </a:xfrm>
            <a:custGeom>
              <a:avLst/>
              <a:gdLst/>
              <a:ahLst/>
              <a:cxnLst/>
              <a:rect l="l" t="t" r="r" b="b"/>
              <a:pathLst>
                <a:path w="22116" h="4438" extrusionOk="0">
                  <a:moveTo>
                    <a:pt x="0" y="1"/>
                  </a:moveTo>
                  <a:cubicBezTo>
                    <a:pt x="67" y="34"/>
                    <a:pt x="167" y="34"/>
                    <a:pt x="234" y="34"/>
                  </a:cubicBezTo>
                  <a:lnTo>
                    <a:pt x="901" y="101"/>
                  </a:lnTo>
                  <a:cubicBezTo>
                    <a:pt x="1468" y="168"/>
                    <a:pt x="2268" y="234"/>
                    <a:pt x="3302" y="368"/>
                  </a:cubicBezTo>
                  <a:cubicBezTo>
                    <a:pt x="5304" y="601"/>
                    <a:pt x="8106" y="1035"/>
                    <a:pt x="11175" y="1669"/>
                  </a:cubicBezTo>
                  <a:cubicBezTo>
                    <a:pt x="14210" y="2269"/>
                    <a:pt x="16946" y="2970"/>
                    <a:pt x="18914" y="3503"/>
                  </a:cubicBezTo>
                  <a:cubicBezTo>
                    <a:pt x="19914" y="3803"/>
                    <a:pt x="20682" y="4037"/>
                    <a:pt x="21249" y="4204"/>
                  </a:cubicBezTo>
                  <a:lnTo>
                    <a:pt x="21882" y="4371"/>
                  </a:lnTo>
                  <a:cubicBezTo>
                    <a:pt x="21949" y="4404"/>
                    <a:pt x="22016" y="4404"/>
                    <a:pt x="22116" y="4437"/>
                  </a:cubicBezTo>
                  <a:cubicBezTo>
                    <a:pt x="22116" y="4437"/>
                    <a:pt x="22016" y="4371"/>
                    <a:pt x="21882" y="4337"/>
                  </a:cubicBezTo>
                  <a:lnTo>
                    <a:pt x="21282" y="4104"/>
                  </a:lnTo>
                  <a:cubicBezTo>
                    <a:pt x="20748" y="3904"/>
                    <a:pt x="19948" y="3637"/>
                    <a:pt x="18980" y="3336"/>
                  </a:cubicBezTo>
                  <a:cubicBezTo>
                    <a:pt x="17012" y="2736"/>
                    <a:pt x="14277" y="2036"/>
                    <a:pt x="11208" y="1402"/>
                  </a:cubicBezTo>
                  <a:cubicBezTo>
                    <a:pt x="8606" y="868"/>
                    <a:pt x="5938" y="468"/>
                    <a:pt x="3302" y="201"/>
                  </a:cubicBezTo>
                  <a:cubicBezTo>
                    <a:pt x="2268" y="101"/>
                    <a:pt x="1434" y="34"/>
                    <a:pt x="8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06;p71"/>
            <p:cNvSpPr/>
            <p:nvPr/>
          </p:nvSpPr>
          <p:spPr>
            <a:xfrm>
              <a:off x="2864725" y="4250975"/>
              <a:ext cx="289400" cy="693025"/>
            </a:xfrm>
            <a:custGeom>
              <a:avLst/>
              <a:gdLst/>
              <a:ahLst/>
              <a:cxnLst/>
              <a:rect l="l" t="t" r="r" b="b"/>
              <a:pathLst>
                <a:path w="11576" h="27721" extrusionOk="0">
                  <a:moveTo>
                    <a:pt x="11575" y="1"/>
                  </a:moveTo>
                  <a:cubicBezTo>
                    <a:pt x="11508" y="68"/>
                    <a:pt x="11442" y="168"/>
                    <a:pt x="11408" y="268"/>
                  </a:cubicBezTo>
                  <a:lnTo>
                    <a:pt x="11008" y="1035"/>
                  </a:lnTo>
                  <a:cubicBezTo>
                    <a:pt x="10674" y="1735"/>
                    <a:pt x="10241" y="2703"/>
                    <a:pt x="9674" y="3970"/>
                  </a:cubicBezTo>
                  <a:cubicBezTo>
                    <a:pt x="8573" y="6472"/>
                    <a:pt x="7172" y="9941"/>
                    <a:pt x="5638" y="13811"/>
                  </a:cubicBezTo>
                  <a:cubicBezTo>
                    <a:pt x="4103" y="17680"/>
                    <a:pt x="2735" y="21183"/>
                    <a:pt x="1668" y="23685"/>
                  </a:cubicBezTo>
                  <a:lnTo>
                    <a:pt x="434" y="26653"/>
                  </a:lnTo>
                  <a:lnTo>
                    <a:pt x="100" y="27454"/>
                  </a:lnTo>
                  <a:cubicBezTo>
                    <a:pt x="34" y="27554"/>
                    <a:pt x="0" y="27621"/>
                    <a:pt x="0" y="27721"/>
                  </a:cubicBezTo>
                  <a:cubicBezTo>
                    <a:pt x="34" y="27654"/>
                    <a:pt x="100" y="27554"/>
                    <a:pt x="134" y="27454"/>
                  </a:cubicBezTo>
                  <a:lnTo>
                    <a:pt x="534" y="26687"/>
                  </a:lnTo>
                  <a:cubicBezTo>
                    <a:pt x="867" y="25986"/>
                    <a:pt x="1301" y="25019"/>
                    <a:pt x="1868" y="23751"/>
                  </a:cubicBezTo>
                  <a:cubicBezTo>
                    <a:pt x="2969" y="21249"/>
                    <a:pt x="4370" y="17780"/>
                    <a:pt x="5904" y="13911"/>
                  </a:cubicBezTo>
                  <a:cubicBezTo>
                    <a:pt x="7439" y="10041"/>
                    <a:pt x="8806" y="6539"/>
                    <a:pt x="9874" y="4037"/>
                  </a:cubicBezTo>
                  <a:lnTo>
                    <a:pt x="11108" y="1068"/>
                  </a:lnTo>
                  <a:cubicBezTo>
                    <a:pt x="11242" y="735"/>
                    <a:pt x="11375" y="468"/>
                    <a:pt x="11442" y="268"/>
                  </a:cubicBezTo>
                  <a:cubicBezTo>
                    <a:pt x="11508" y="168"/>
                    <a:pt x="11542" y="68"/>
                    <a:pt x="115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07;p71"/>
            <p:cNvSpPr/>
            <p:nvPr/>
          </p:nvSpPr>
          <p:spPr>
            <a:xfrm>
              <a:off x="2131700" y="4699650"/>
              <a:ext cx="732200" cy="245200"/>
            </a:xfrm>
            <a:custGeom>
              <a:avLst/>
              <a:gdLst/>
              <a:ahLst/>
              <a:cxnLst/>
              <a:rect l="l" t="t" r="r" b="b"/>
              <a:pathLst>
                <a:path w="29288" h="9808" extrusionOk="0">
                  <a:moveTo>
                    <a:pt x="0" y="0"/>
                  </a:moveTo>
                  <a:cubicBezTo>
                    <a:pt x="100" y="33"/>
                    <a:pt x="200" y="100"/>
                    <a:pt x="300" y="134"/>
                  </a:cubicBezTo>
                  <a:lnTo>
                    <a:pt x="1134" y="400"/>
                  </a:lnTo>
                  <a:lnTo>
                    <a:pt x="4270" y="1434"/>
                  </a:lnTo>
                  <a:cubicBezTo>
                    <a:pt x="6939" y="2335"/>
                    <a:pt x="10574" y="3603"/>
                    <a:pt x="14577" y="5037"/>
                  </a:cubicBezTo>
                  <a:cubicBezTo>
                    <a:pt x="18614" y="6438"/>
                    <a:pt x="22283" y="7672"/>
                    <a:pt x="24951" y="8506"/>
                  </a:cubicBezTo>
                  <a:cubicBezTo>
                    <a:pt x="26286" y="8940"/>
                    <a:pt x="27353" y="9273"/>
                    <a:pt x="28120" y="9474"/>
                  </a:cubicBezTo>
                  <a:lnTo>
                    <a:pt x="28988" y="9740"/>
                  </a:lnTo>
                  <a:cubicBezTo>
                    <a:pt x="29088" y="9774"/>
                    <a:pt x="29188" y="9807"/>
                    <a:pt x="29288" y="9807"/>
                  </a:cubicBezTo>
                  <a:cubicBezTo>
                    <a:pt x="29188" y="9740"/>
                    <a:pt x="29088" y="9707"/>
                    <a:pt x="28988" y="9674"/>
                  </a:cubicBezTo>
                  <a:lnTo>
                    <a:pt x="28154" y="9407"/>
                  </a:lnTo>
                  <a:lnTo>
                    <a:pt x="24985" y="8339"/>
                  </a:lnTo>
                  <a:cubicBezTo>
                    <a:pt x="22350" y="7472"/>
                    <a:pt x="18714" y="6205"/>
                    <a:pt x="14677" y="4770"/>
                  </a:cubicBezTo>
                  <a:cubicBezTo>
                    <a:pt x="10641" y="3369"/>
                    <a:pt x="7005" y="2135"/>
                    <a:pt x="4337" y="1268"/>
                  </a:cubicBezTo>
                  <a:cubicBezTo>
                    <a:pt x="3002" y="867"/>
                    <a:pt x="1902" y="534"/>
                    <a:pt x="1168" y="300"/>
                  </a:cubicBezTo>
                  <a:lnTo>
                    <a:pt x="300" y="67"/>
                  </a:lnTo>
                  <a:cubicBezTo>
                    <a:pt x="200" y="33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08;p71"/>
            <p:cNvSpPr/>
            <p:nvPr/>
          </p:nvSpPr>
          <p:spPr>
            <a:xfrm>
              <a:off x="4078075" y="3145300"/>
              <a:ext cx="1207500" cy="2016350"/>
            </a:xfrm>
            <a:custGeom>
              <a:avLst/>
              <a:gdLst/>
              <a:ahLst/>
              <a:cxnLst/>
              <a:rect l="l" t="t" r="r" b="b"/>
              <a:pathLst>
                <a:path w="48300" h="80654" extrusionOk="0">
                  <a:moveTo>
                    <a:pt x="42801" y="0"/>
                  </a:moveTo>
                  <a:cubicBezTo>
                    <a:pt x="41305" y="0"/>
                    <a:pt x="38418" y="1060"/>
                    <a:pt x="35760" y="8102"/>
                  </a:cubicBezTo>
                  <a:cubicBezTo>
                    <a:pt x="31924" y="18176"/>
                    <a:pt x="30689" y="23880"/>
                    <a:pt x="30689" y="23880"/>
                  </a:cubicBezTo>
                  <a:cubicBezTo>
                    <a:pt x="30689" y="23880"/>
                    <a:pt x="30031" y="25196"/>
                    <a:pt x="29022" y="25196"/>
                  </a:cubicBezTo>
                  <a:cubicBezTo>
                    <a:pt x="28746" y="25196"/>
                    <a:pt x="28443" y="25098"/>
                    <a:pt x="28121" y="24847"/>
                  </a:cubicBezTo>
                  <a:cubicBezTo>
                    <a:pt x="26758" y="23840"/>
                    <a:pt x="24817" y="20965"/>
                    <a:pt x="22810" y="20965"/>
                  </a:cubicBezTo>
                  <a:cubicBezTo>
                    <a:pt x="22558" y="20965"/>
                    <a:pt x="22304" y="21011"/>
                    <a:pt x="22050" y="21111"/>
                  </a:cubicBezTo>
                  <a:cubicBezTo>
                    <a:pt x="19682" y="22079"/>
                    <a:pt x="19215" y="24881"/>
                    <a:pt x="20082" y="28784"/>
                  </a:cubicBezTo>
                  <a:cubicBezTo>
                    <a:pt x="20982" y="32720"/>
                    <a:pt x="22650" y="41359"/>
                    <a:pt x="22784" y="42126"/>
                  </a:cubicBezTo>
                  <a:cubicBezTo>
                    <a:pt x="22918" y="42743"/>
                    <a:pt x="22729" y="43639"/>
                    <a:pt x="22044" y="43639"/>
                  </a:cubicBezTo>
                  <a:cubicBezTo>
                    <a:pt x="21876" y="43639"/>
                    <a:pt x="21679" y="43585"/>
                    <a:pt x="21449" y="43461"/>
                  </a:cubicBezTo>
                  <a:cubicBezTo>
                    <a:pt x="20535" y="42991"/>
                    <a:pt x="16083" y="39064"/>
                    <a:pt x="12864" y="39064"/>
                  </a:cubicBezTo>
                  <a:cubicBezTo>
                    <a:pt x="11973" y="39064"/>
                    <a:pt x="11176" y="39365"/>
                    <a:pt x="10575" y="40125"/>
                  </a:cubicBezTo>
                  <a:cubicBezTo>
                    <a:pt x="7840" y="43594"/>
                    <a:pt x="12109" y="54102"/>
                    <a:pt x="12576" y="55269"/>
                  </a:cubicBezTo>
                  <a:cubicBezTo>
                    <a:pt x="13010" y="56403"/>
                    <a:pt x="12843" y="56937"/>
                    <a:pt x="12310" y="57304"/>
                  </a:cubicBezTo>
                  <a:cubicBezTo>
                    <a:pt x="12272" y="57330"/>
                    <a:pt x="12226" y="57342"/>
                    <a:pt x="12172" y="57342"/>
                  </a:cubicBezTo>
                  <a:cubicBezTo>
                    <a:pt x="11473" y="57342"/>
                    <a:pt x="9494" y="55217"/>
                    <a:pt x="7573" y="53668"/>
                  </a:cubicBezTo>
                  <a:cubicBezTo>
                    <a:pt x="6236" y="52550"/>
                    <a:pt x="4611" y="51476"/>
                    <a:pt x="3256" y="51476"/>
                  </a:cubicBezTo>
                  <a:cubicBezTo>
                    <a:pt x="2549" y="51476"/>
                    <a:pt x="1916" y="51768"/>
                    <a:pt x="1435" y="52500"/>
                  </a:cubicBezTo>
                  <a:cubicBezTo>
                    <a:pt x="1" y="54635"/>
                    <a:pt x="368" y="62841"/>
                    <a:pt x="9574" y="75217"/>
                  </a:cubicBezTo>
                  <a:lnTo>
                    <a:pt x="14211" y="80654"/>
                  </a:lnTo>
                  <a:lnTo>
                    <a:pt x="21316" y="79486"/>
                  </a:lnTo>
                  <a:cubicBezTo>
                    <a:pt x="36327" y="76051"/>
                    <a:pt x="41931" y="70046"/>
                    <a:pt x="42231" y="67478"/>
                  </a:cubicBezTo>
                  <a:cubicBezTo>
                    <a:pt x="42531" y="64943"/>
                    <a:pt x="39462" y="64409"/>
                    <a:pt x="36827" y="64376"/>
                  </a:cubicBezTo>
                  <a:cubicBezTo>
                    <a:pt x="36607" y="64370"/>
                    <a:pt x="36385" y="64368"/>
                    <a:pt x="36161" y="64368"/>
                  </a:cubicBezTo>
                  <a:cubicBezTo>
                    <a:pt x="34915" y="64368"/>
                    <a:pt x="33631" y="64440"/>
                    <a:pt x="32637" y="64440"/>
                  </a:cubicBezTo>
                  <a:cubicBezTo>
                    <a:pt x="31638" y="64440"/>
                    <a:pt x="30933" y="64367"/>
                    <a:pt x="30856" y="64075"/>
                  </a:cubicBezTo>
                  <a:cubicBezTo>
                    <a:pt x="30689" y="63442"/>
                    <a:pt x="30890" y="62941"/>
                    <a:pt x="31990" y="62341"/>
                  </a:cubicBezTo>
                  <a:cubicBezTo>
                    <a:pt x="33058" y="61774"/>
                    <a:pt x="43165" y="56537"/>
                    <a:pt x="43298" y="52100"/>
                  </a:cubicBezTo>
                  <a:cubicBezTo>
                    <a:pt x="43465" y="47664"/>
                    <a:pt x="34125" y="47897"/>
                    <a:pt x="32858" y="47630"/>
                  </a:cubicBezTo>
                  <a:cubicBezTo>
                    <a:pt x="31557" y="47330"/>
                    <a:pt x="32090" y="46229"/>
                    <a:pt x="32691" y="45729"/>
                  </a:cubicBezTo>
                  <a:cubicBezTo>
                    <a:pt x="33291" y="45229"/>
                    <a:pt x="40196" y="39725"/>
                    <a:pt x="43398" y="37323"/>
                  </a:cubicBezTo>
                  <a:cubicBezTo>
                    <a:pt x="46634" y="34921"/>
                    <a:pt x="48068" y="32453"/>
                    <a:pt x="46901" y="30218"/>
                  </a:cubicBezTo>
                  <a:cubicBezTo>
                    <a:pt x="46343" y="29151"/>
                    <a:pt x="45090" y="28892"/>
                    <a:pt x="43735" y="28892"/>
                  </a:cubicBezTo>
                  <a:cubicBezTo>
                    <a:pt x="42454" y="28892"/>
                    <a:pt x="41082" y="29123"/>
                    <a:pt x="40118" y="29123"/>
                  </a:cubicBezTo>
                  <a:cubicBezTo>
                    <a:pt x="40029" y="29123"/>
                    <a:pt x="39944" y="29121"/>
                    <a:pt x="39863" y="29117"/>
                  </a:cubicBezTo>
                  <a:cubicBezTo>
                    <a:pt x="37961" y="29017"/>
                    <a:pt x="38528" y="26715"/>
                    <a:pt x="38528" y="26715"/>
                  </a:cubicBezTo>
                  <a:cubicBezTo>
                    <a:pt x="38528" y="26715"/>
                    <a:pt x="41297" y="21545"/>
                    <a:pt x="44933" y="11404"/>
                  </a:cubicBezTo>
                  <a:cubicBezTo>
                    <a:pt x="48299" y="2015"/>
                    <a:pt x="44402" y="376"/>
                    <a:pt x="43806" y="184"/>
                  </a:cubicBezTo>
                  <a:lnTo>
                    <a:pt x="43806" y="184"/>
                  </a:lnTo>
                  <a:cubicBezTo>
                    <a:pt x="43710" y="142"/>
                    <a:pt x="43349" y="0"/>
                    <a:pt x="428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09;p71"/>
            <p:cNvSpPr/>
            <p:nvPr/>
          </p:nvSpPr>
          <p:spPr>
            <a:xfrm>
              <a:off x="4437500" y="3374525"/>
              <a:ext cx="649650" cy="1750450"/>
            </a:xfrm>
            <a:custGeom>
              <a:avLst/>
              <a:gdLst/>
              <a:ahLst/>
              <a:cxnLst/>
              <a:rect l="l" t="t" r="r" b="b"/>
              <a:pathLst>
                <a:path w="25986" h="70018" extrusionOk="0">
                  <a:moveTo>
                    <a:pt x="25986" y="0"/>
                  </a:moveTo>
                  <a:lnTo>
                    <a:pt x="25986" y="0"/>
                  </a:lnTo>
                  <a:cubicBezTo>
                    <a:pt x="25985" y="2"/>
                    <a:pt x="25952" y="68"/>
                    <a:pt x="25886" y="201"/>
                  </a:cubicBezTo>
                  <a:cubicBezTo>
                    <a:pt x="25853" y="367"/>
                    <a:pt x="25752" y="568"/>
                    <a:pt x="25652" y="834"/>
                  </a:cubicBezTo>
                  <a:lnTo>
                    <a:pt x="24785" y="3236"/>
                  </a:lnTo>
                  <a:cubicBezTo>
                    <a:pt x="24018" y="5304"/>
                    <a:pt x="22917" y="8306"/>
                    <a:pt x="21549" y="12009"/>
                  </a:cubicBezTo>
                  <a:cubicBezTo>
                    <a:pt x="18814" y="19448"/>
                    <a:pt x="14978" y="29655"/>
                    <a:pt x="10742" y="40963"/>
                  </a:cubicBezTo>
                  <a:cubicBezTo>
                    <a:pt x="6505" y="52271"/>
                    <a:pt x="2703" y="62545"/>
                    <a:pt x="1" y="69984"/>
                  </a:cubicBezTo>
                  <a:lnTo>
                    <a:pt x="134" y="70017"/>
                  </a:lnTo>
                  <a:cubicBezTo>
                    <a:pt x="2869" y="62612"/>
                    <a:pt x="6706" y="52338"/>
                    <a:pt x="10975" y="41063"/>
                  </a:cubicBezTo>
                  <a:cubicBezTo>
                    <a:pt x="15212" y="29755"/>
                    <a:pt x="19014" y="19514"/>
                    <a:pt x="21716" y="12076"/>
                  </a:cubicBezTo>
                  <a:cubicBezTo>
                    <a:pt x="23051" y="8340"/>
                    <a:pt x="24151" y="5338"/>
                    <a:pt x="24885" y="3236"/>
                  </a:cubicBezTo>
                  <a:lnTo>
                    <a:pt x="25719" y="834"/>
                  </a:lnTo>
                  <a:lnTo>
                    <a:pt x="25919" y="201"/>
                  </a:lnTo>
                  <a:cubicBezTo>
                    <a:pt x="25952" y="68"/>
                    <a:pt x="25985" y="2"/>
                    <a:pt x="25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10;p71"/>
            <p:cNvSpPr/>
            <p:nvPr/>
          </p:nvSpPr>
          <p:spPr>
            <a:xfrm>
              <a:off x="4703525" y="3797325"/>
              <a:ext cx="114275" cy="308575"/>
            </a:xfrm>
            <a:custGeom>
              <a:avLst/>
              <a:gdLst/>
              <a:ahLst/>
              <a:cxnLst/>
              <a:rect l="l" t="t" r="r" b="b"/>
              <a:pathLst>
                <a:path w="4571" h="12343" extrusionOk="0">
                  <a:moveTo>
                    <a:pt x="1" y="1"/>
                  </a:moveTo>
                  <a:cubicBezTo>
                    <a:pt x="1" y="167"/>
                    <a:pt x="67" y="334"/>
                    <a:pt x="134" y="501"/>
                  </a:cubicBezTo>
                  <a:lnTo>
                    <a:pt x="634" y="1835"/>
                  </a:lnTo>
                  <a:cubicBezTo>
                    <a:pt x="1035" y="3003"/>
                    <a:pt x="1602" y="4504"/>
                    <a:pt x="2202" y="6205"/>
                  </a:cubicBezTo>
                  <a:cubicBezTo>
                    <a:pt x="2803" y="7906"/>
                    <a:pt x="3370" y="9474"/>
                    <a:pt x="3803" y="10575"/>
                  </a:cubicBezTo>
                  <a:cubicBezTo>
                    <a:pt x="4004" y="11109"/>
                    <a:pt x="4204" y="11576"/>
                    <a:pt x="4337" y="11876"/>
                  </a:cubicBezTo>
                  <a:cubicBezTo>
                    <a:pt x="4404" y="12043"/>
                    <a:pt x="4471" y="12176"/>
                    <a:pt x="4571" y="12343"/>
                  </a:cubicBezTo>
                  <a:cubicBezTo>
                    <a:pt x="4537" y="12143"/>
                    <a:pt x="4471" y="11976"/>
                    <a:pt x="4404" y="11809"/>
                  </a:cubicBezTo>
                  <a:cubicBezTo>
                    <a:pt x="4304" y="11475"/>
                    <a:pt x="4137" y="11008"/>
                    <a:pt x="3937" y="10508"/>
                  </a:cubicBezTo>
                  <a:lnTo>
                    <a:pt x="2402" y="6105"/>
                  </a:lnTo>
                  <a:cubicBezTo>
                    <a:pt x="1802" y="4404"/>
                    <a:pt x="1202" y="2869"/>
                    <a:pt x="768" y="1769"/>
                  </a:cubicBezTo>
                  <a:cubicBezTo>
                    <a:pt x="534" y="1201"/>
                    <a:pt x="368" y="768"/>
                    <a:pt x="234" y="468"/>
                  </a:cubicBezTo>
                  <a:cubicBezTo>
                    <a:pt x="167" y="301"/>
                    <a:pt x="67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11;p71"/>
            <p:cNvSpPr/>
            <p:nvPr/>
          </p:nvSpPr>
          <p:spPr>
            <a:xfrm>
              <a:off x="4833625" y="3962425"/>
              <a:ext cx="351950" cy="144375"/>
            </a:xfrm>
            <a:custGeom>
              <a:avLst/>
              <a:gdLst/>
              <a:ahLst/>
              <a:cxnLst/>
              <a:rect l="l" t="t" r="r" b="b"/>
              <a:pathLst>
                <a:path w="14078" h="5775" extrusionOk="0">
                  <a:moveTo>
                    <a:pt x="14041" y="1"/>
                  </a:moveTo>
                  <a:cubicBezTo>
                    <a:pt x="13927" y="1"/>
                    <a:pt x="10824" y="1223"/>
                    <a:pt x="7005" y="2803"/>
                  </a:cubicBezTo>
                  <a:cubicBezTo>
                    <a:pt x="3136" y="4371"/>
                    <a:pt x="0" y="5705"/>
                    <a:pt x="34" y="5772"/>
                  </a:cubicBezTo>
                  <a:cubicBezTo>
                    <a:pt x="35" y="5774"/>
                    <a:pt x="37" y="5775"/>
                    <a:pt x="42" y="5775"/>
                  </a:cubicBezTo>
                  <a:cubicBezTo>
                    <a:pt x="226" y="5775"/>
                    <a:pt x="3300" y="4532"/>
                    <a:pt x="7072" y="3003"/>
                  </a:cubicBezTo>
                  <a:cubicBezTo>
                    <a:pt x="10942" y="1402"/>
                    <a:pt x="14077" y="68"/>
                    <a:pt x="14044" y="1"/>
                  </a:cubicBezTo>
                  <a:cubicBezTo>
                    <a:pt x="14043" y="1"/>
                    <a:pt x="14042" y="1"/>
                    <a:pt x="140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12;p71"/>
            <p:cNvSpPr/>
            <p:nvPr/>
          </p:nvSpPr>
          <p:spPr>
            <a:xfrm>
              <a:off x="4651825" y="4483650"/>
              <a:ext cx="331100" cy="49850"/>
            </a:xfrm>
            <a:custGeom>
              <a:avLst/>
              <a:gdLst/>
              <a:ahLst/>
              <a:cxnLst/>
              <a:rect l="l" t="t" r="r" b="b"/>
              <a:pathLst>
                <a:path w="13244" h="1994" extrusionOk="0">
                  <a:moveTo>
                    <a:pt x="13243" y="1"/>
                  </a:moveTo>
                  <a:cubicBezTo>
                    <a:pt x="13077" y="1"/>
                    <a:pt x="12910" y="34"/>
                    <a:pt x="12743" y="67"/>
                  </a:cubicBezTo>
                  <a:lnTo>
                    <a:pt x="11309" y="334"/>
                  </a:lnTo>
                  <a:cubicBezTo>
                    <a:pt x="10141" y="568"/>
                    <a:pt x="8473" y="868"/>
                    <a:pt x="6672" y="1135"/>
                  </a:cubicBezTo>
                  <a:cubicBezTo>
                    <a:pt x="4837" y="1435"/>
                    <a:pt x="3169" y="1602"/>
                    <a:pt x="1969" y="1735"/>
                  </a:cubicBezTo>
                  <a:lnTo>
                    <a:pt x="534" y="1902"/>
                  </a:lnTo>
                  <a:cubicBezTo>
                    <a:pt x="334" y="1902"/>
                    <a:pt x="167" y="1935"/>
                    <a:pt x="1" y="1969"/>
                  </a:cubicBezTo>
                  <a:cubicBezTo>
                    <a:pt x="84" y="1985"/>
                    <a:pt x="176" y="1994"/>
                    <a:pt x="267" y="1994"/>
                  </a:cubicBezTo>
                  <a:cubicBezTo>
                    <a:pt x="359" y="1994"/>
                    <a:pt x="451" y="1985"/>
                    <a:pt x="534" y="1969"/>
                  </a:cubicBezTo>
                  <a:cubicBezTo>
                    <a:pt x="868" y="1969"/>
                    <a:pt x="1368" y="1935"/>
                    <a:pt x="1969" y="1902"/>
                  </a:cubicBezTo>
                  <a:cubicBezTo>
                    <a:pt x="3169" y="1802"/>
                    <a:pt x="4871" y="1635"/>
                    <a:pt x="6672" y="1368"/>
                  </a:cubicBezTo>
                  <a:cubicBezTo>
                    <a:pt x="8507" y="1101"/>
                    <a:pt x="10174" y="768"/>
                    <a:pt x="11342" y="501"/>
                  </a:cubicBezTo>
                  <a:cubicBezTo>
                    <a:pt x="11942" y="367"/>
                    <a:pt x="12443" y="234"/>
                    <a:pt x="12743" y="167"/>
                  </a:cubicBezTo>
                  <a:cubicBezTo>
                    <a:pt x="12910" y="134"/>
                    <a:pt x="13110" y="67"/>
                    <a:pt x="132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13;p71"/>
            <p:cNvSpPr/>
            <p:nvPr/>
          </p:nvSpPr>
          <p:spPr>
            <a:xfrm>
              <a:off x="4471700" y="4280175"/>
              <a:ext cx="182650" cy="249375"/>
            </a:xfrm>
            <a:custGeom>
              <a:avLst/>
              <a:gdLst/>
              <a:ahLst/>
              <a:cxnLst/>
              <a:rect l="l" t="t" r="r" b="b"/>
              <a:pathLst>
                <a:path w="7306" h="9975" extrusionOk="0">
                  <a:moveTo>
                    <a:pt x="0" y="0"/>
                  </a:moveTo>
                  <a:lnTo>
                    <a:pt x="0" y="0"/>
                  </a:lnTo>
                  <a:cubicBezTo>
                    <a:pt x="67" y="134"/>
                    <a:pt x="134" y="267"/>
                    <a:pt x="234" y="401"/>
                  </a:cubicBezTo>
                  <a:lnTo>
                    <a:pt x="1001" y="1501"/>
                  </a:lnTo>
                  <a:cubicBezTo>
                    <a:pt x="1635" y="2402"/>
                    <a:pt x="2536" y="3670"/>
                    <a:pt x="3570" y="5037"/>
                  </a:cubicBezTo>
                  <a:cubicBezTo>
                    <a:pt x="4570" y="6438"/>
                    <a:pt x="5504" y="7673"/>
                    <a:pt x="6171" y="8573"/>
                  </a:cubicBezTo>
                  <a:lnTo>
                    <a:pt x="7005" y="9607"/>
                  </a:lnTo>
                  <a:cubicBezTo>
                    <a:pt x="7072" y="9741"/>
                    <a:pt x="7206" y="9874"/>
                    <a:pt x="7306" y="9974"/>
                  </a:cubicBezTo>
                  <a:cubicBezTo>
                    <a:pt x="7239" y="9841"/>
                    <a:pt x="7172" y="9707"/>
                    <a:pt x="7072" y="9574"/>
                  </a:cubicBezTo>
                  <a:cubicBezTo>
                    <a:pt x="6839" y="9274"/>
                    <a:pt x="6605" y="8907"/>
                    <a:pt x="6305" y="8473"/>
                  </a:cubicBezTo>
                  <a:cubicBezTo>
                    <a:pt x="5671" y="7572"/>
                    <a:pt x="4737" y="6305"/>
                    <a:pt x="3736" y="4904"/>
                  </a:cubicBezTo>
                  <a:cubicBezTo>
                    <a:pt x="2736" y="3536"/>
                    <a:pt x="1802" y="2302"/>
                    <a:pt x="1135" y="1401"/>
                  </a:cubicBezTo>
                  <a:lnTo>
                    <a:pt x="334" y="367"/>
                  </a:lnTo>
                  <a:cubicBezTo>
                    <a:pt x="234" y="201"/>
                    <a:pt x="134" y="1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14;p71"/>
            <p:cNvSpPr/>
            <p:nvPr/>
          </p:nvSpPr>
          <p:spPr>
            <a:xfrm>
              <a:off x="4262375" y="4636250"/>
              <a:ext cx="237700" cy="317775"/>
            </a:xfrm>
            <a:custGeom>
              <a:avLst/>
              <a:gdLst/>
              <a:ahLst/>
              <a:cxnLst/>
              <a:rect l="l" t="t" r="r" b="b"/>
              <a:pathLst>
                <a:path w="9508" h="12711" extrusionOk="0">
                  <a:moveTo>
                    <a:pt x="1" y="1"/>
                  </a:moveTo>
                  <a:cubicBezTo>
                    <a:pt x="101" y="168"/>
                    <a:pt x="201" y="335"/>
                    <a:pt x="334" y="501"/>
                  </a:cubicBezTo>
                  <a:lnTo>
                    <a:pt x="1335" y="1902"/>
                  </a:lnTo>
                  <a:cubicBezTo>
                    <a:pt x="2169" y="3070"/>
                    <a:pt x="3370" y="4671"/>
                    <a:pt x="4671" y="6406"/>
                  </a:cubicBezTo>
                  <a:cubicBezTo>
                    <a:pt x="5972" y="8173"/>
                    <a:pt x="7173" y="9775"/>
                    <a:pt x="8040" y="10909"/>
                  </a:cubicBezTo>
                  <a:lnTo>
                    <a:pt x="9107" y="12243"/>
                  </a:lnTo>
                  <a:cubicBezTo>
                    <a:pt x="9241" y="12410"/>
                    <a:pt x="9374" y="12577"/>
                    <a:pt x="9508" y="12710"/>
                  </a:cubicBezTo>
                  <a:cubicBezTo>
                    <a:pt x="9407" y="12543"/>
                    <a:pt x="9307" y="12343"/>
                    <a:pt x="9174" y="12176"/>
                  </a:cubicBezTo>
                  <a:lnTo>
                    <a:pt x="8207" y="10809"/>
                  </a:lnTo>
                  <a:cubicBezTo>
                    <a:pt x="7373" y="9641"/>
                    <a:pt x="6138" y="8040"/>
                    <a:pt x="4871" y="6272"/>
                  </a:cubicBezTo>
                  <a:cubicBezTo>
                    <a:pt x="3570" y="4538"/>
                    <a:pt x="2336" y="2936"/>
                    <a:pt x="1468" y="1802"/>
                  </a:cubicBezTo>
                  <a:lnTo>
                    <a:pt x="434" y="468"/>
                  </a:lnTo>
                  <a:cubicBezTo>
                    <a:pt x="301" y="301"/>
                    <a:pt x="168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15;p71"/>
            <p:cNvSpPr/>
            <p:nvPr/>
          </p:nvSpPr>
          <p:spPr>
            <a:xfrm>
              <a:off x="4496725" y="4871425"/>
              <a:ext cx="418650" cy="73425"/>
            </a:xfrm>
            <a:custGeom>
              <a:avLst/>
              <a:gdLst/>
              <a:ahLst/>
              <a:cxnLst/>
              <a:rect l="l" t="t" r="r" b="b"/>
              <a:pathLst>
                <a:path w="16746" h="2937" extrusionOk="0">
                  <a:moveTo>
                    <a:pt x="16745" y="1"/>
                  </a:moveTo>
                  <a:cubicBezTo>
                    <a:pt x="16512" y="1"/>
                    <a:pt x="16278" y="34"/>
                    <a:pt x="16078" y="101"/>
                  </a:cubicBezTo>
                  <a:lnTo>
                    <a:pt x="14310" y="468"/>
                  </a:lnTo>
                  <a:cubicBezTo>
                    <a:pt x="12776" y="801"/>
                    <a:pt x="10708" y="1202"/>
                    <a:pt x="8406" y="1635"/>
                  </a:cubicBezTo>
                  <a:cubicBezTo>
                    <a:pt x="6071" y="2035"/>
                    <a:pt x="3970" y="2336"/>
                    <a:pt x="2469" y="2569"/>
                  </a:cubicBezTo>
                  <a:lnTo>
                    <a:pt x="667" y="2803"/>
                  </a:lnTo>
                  <a:cubicBezTo>
                    <a:pt x="434" y="2836"/>
                    <a:pt x="200" y="2869"/>
                    <a:pt x="0" y="2936"/>
                  </a:cubicBezTo>
                  <a:cubicBezTo>
                    <a:pt x="200" y="2936"/>
                    <a:pt x="434" y="2936"/>
                    <a:pt x="667" y="2903"/>
                  </a:cubicBezTo>
                  <a:cubicBezTo>
                    <a:pt x="1101" y="2869"/>
                    <a:pt x="1701" y="2803"/>
                    <a:pt x="2469" y="2703"/>
                  </a:cubicBezTo>
                  <a:cubicBezTo>
                    <a:pt x="4003" y="2536"/>
                    <a:pt x="6104" y="2236"/>
                    <a:pt x="8439" y="1835"/>
                  </a:cubicBezTo>
                  <a:cubicBezTo>
                    <a:pt x="10741" y="1435"/>
                    <a:pt x="12809" y="1001"/>
                    <a:pt x="14310" y="634"/>
                  </a:cubicBezTo>
                  <a:cubicBezTo>
                    <a:pt x="15078" y="468"/>
                    <a:pt x="15678" y="301"/>
                    <a:pt x="16078" y="201"/>
                  </a:cubicBezTo>
                  <a:cubicBezTo>
                    <a:pt x="16312" y="134"/>
                    <a:pt x="16512" y="67"/>
                    <a:pt x="1674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16;p71"/>
            <p:cNvSpPr/>
            <p:nvPr/>
          </p:nvSpPr>
          <p:spPr>
            <a:xfrm>
              <a:off x="2446075" y="4357250"/>
              <a:ext cx="169325" cy="334000"/>
            </a:xfrm>
            <a:custGeom>
              <a:avLst/>
              <a:gdLst/>
              <a:ahLst/>
              <a:cxnLst/>
              <a:rect l="l" t="t" r="r" b="b"/>
              <a:pathLst>
                <a:path w="6773" h="13360" extrusionOk="0">
                  <a:moveTo>
                    <a:pt x="3788" y="0"/>
                  </a:moveTo>
                  <a:cubicBezTo>
                    <a:pt x="3637" y="0"/>
                    <a:pt x="3485" y="18"/>
                    <a:pt x="3337" y="53"/>
                  </a:cubicBezTo>
                  <a:cubicBezTo>
                    <a:pt x="2503" y="286"/>
                    <a:pt x="1969" y="1087"/>
                    <a:pt x="1602" y="1888"/>
                  </a:cubicBezTo>
                  <a:cubicBezTo>
                    <a:pt x="535" y="4156"/>
                    <a:pt x="1" y="6691"/>
                    <a:pt x="1" y="9226"/>
                  </a:cubicBezTo>
                  <a:cubicBezTo>
                    <a:pt x="1" y="10394"/>
                    <a:pt x="168" y="11628"/>
                    <a:pt x="835" y="12595"/>
                  </a:cubicBezTo>
                  <a:cubicBezTo>
                    <a:pt x="1232" y="13145"/>
                    <a:pt x="1790" y="13359"/>
                    <a:pt x="2352" y="13359"/>
                  </a:cubicBezTo>
                  <a:cubicBezTo>
                    <a:pt x="3017" y="13359"/>
                    <a:pt x="3688" y="13060"/>
                    <a:pt x="4104" y="12662"/>
                  </a:cubicBezTo>
                  <a:cubicBezTo>
                    <a:pt x="4871" y="11895"/>
                    <a:pt x="5171" y="10827"/>
                    <a:pt x="5438" y="9793"/>
                  </a:cubicBezTo>
                  <a:cubicBezTo>
                    <a:pt x="6105" y="7458"/>
                    <a:pt x="6772" y="4990"/>
                    <a:pt x="6239" y="2621"/>
                  </a:cubicBezTo>
                  <a:cubicBezTo>
                    <a:pt x="6105" y="1888"/>
                    <a:pt x="5772" y="1220"/>
                    <a:pt x="5305" y="687"/>
                  </a:cubicBezTo>
                  <a:cubicBezTo>
                    <a:pt x="4910" y="240"/>
                    <a:pt x="4351" y="0"/>
                    <a:pt x="37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17;p71"/>
            <p:cNvSpPr/>
            <p:nvPr/>
          </p:nvSpPr>
          <p:spPr>
            <a:xfrm>
              <a:off x="2504450" y="4806500"/>
              <a:ext cx="231025" cy="141150"/>
            </a:xfrm>
            <a:custGeom>
              <a:avLst/>
              <a:gdLst/>
              <a:ahLst/>
              <a:cxnLst/>
              <a:rect l="l" t="t" r="r" b="b"/>
              <a:pathLst>
                <a:path w="9241" h="5646" extrusionOk="0">
                  <a:moveTo>
                    <a:pt x="4943" y="0"/>
                  </a:moveTo>
                  <a:cubicBezTo>
                    <a:pt x="3829" y="0"/>
                    <a:pt x="2731" y="255"/>
                    <a:pt x="1735" y="730"/>
                  </a:cubicBezTo>
                  <a:cubicBezTo>
                    <a:pt x="902" y="1163"/>
                    <a:pt x="334" y="1964"/>
                    <a:pt x="201" y="2898"/>
                  </a:cubicBezTo>
                  <a:cubicBezTo>
                    <a:pt x="1" y="3532"/>
                    <a:pt x="101" y="4232"/>
                    <a:pt x="401" y="4866"/>
                  </a:cubicBezTo>
                  <a:cubicBezTo>
                    <a:pt x="673" y="5356"/>
                    <a:pt x="1189" y="5645"/>
                    <a:pt x="1750" y="5645"/>
                  </a:cubicBezTo>
                  <a:cubicBezTo>
                    <a:pt x="1877" y="5645"/>
                    <a:pt x="2006" y="5631"/>
                    <a:pt x="2136" y="5600"/>
                  </a:cubicBezTo>
                  <a:cubicBezTo>
                    <a:pt x="2770" y="5400"/>
                    <a:pt x="3136" y="4699"/>
                    <a:pt x="3670" y="4266"/>
                  </a:cubicBezTo>
                  <a:cubicBezTo>
                    <a:pt x="4296" y="3791"/>
                    <a:pt x="5076" y="3707"/>
                    <a:pt x="5873" y="3707"/>
                  </a:cubicBezTo>
                  <a:cubicBezTo>
                    <a:pt x="6308" y="3707"/>
                    <a:pt x="6749" y="3732"/>
                    <a:pt x="7173" y="3732"/>
                  </a:cubicBezTo>
                  <a:cubicBezTo>
                    <a:pt x="7257" y="3743"/>
                    <a:pt x="7342" y="3749"/>
                    <a:pt x="7426" y="3749"/>
                  </a:cubicBezTo>
                  <a:cubicBezTo>
                    <a:pt x="7840" y="3749"/>
                    <a:pt x="8247" y="3614"/>
                    <a:pt x="8607" y="3365"/>
                  </a:cubicBezTo>
                  <a:cubicBezTo>
                    <a:pt x="9241" y="2831"/>
                    <a:pt x="9141" y="1730"/>
                    <a:pt x="8574" y="1130"/>
                  </a:cubicBezTo>
                  <a:cubicBezTo>
                    <a:pt x="7940" y="530"/>
                    <a:pt x="7139" y="196"/>
                    <a:pt x="6305" y="129"/>
                  </a:cubicBezTo>
                  <a:cubicBezTo>
                    <a:pt x="5852" y="42"/>
                    <a:pt x="5396" y="0"/>
                    <a:pt x="49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18;p71"/>
            <p:cNvSpPr/>
            <p:nvPr/>
          </p:nvSpPr>
          <p:spPr>
            <a:xfrm>
              <a:off x="2155875" y="4457650"/>
              <a:ext cx="280925" cy="274750"/>
            </a:xfrm>
            <a:custGeom>
              <a:avLst/>
              <a:gdLst/>
              <a:ahLst/>
              <a:cxnLst/>
              <a:rect l="l" t="t" r="r" b="b"/>
              <a:pathLst>
                <a:path w="11237" h="10990" extrusionOk="0">
                  <a:moveTo>
                    <a:pt x="10275" y="10180"/>
                  </a:moveTo>
                  <a:lnTo>
                    <a:pt x="10198" y="10277"/>
                  </a:lnTo>
                  <a:lnTo>
                    <a:pt x="10198" y="10277"/>
                  </a:lnTo>
                  <a:cubicBezTo>
                    <a:pt x="10224" y="10246"/>
                    <a:pt x="10250" y="10214"/>
                    <a:pt x="10275" y="10180"/>
                  </a:cubicBezTo>
                  <a:close/>
                  <a:moveTo>
                    <a:pt x="2319" y="0"/>
                  </a:moveTo>
                  <a:cubicBezTo>
                    <a:pt x="2236" y="0"/>
                    <a:pt x="2152" y="2"/>
                    <a:pt x="2069" y="6"/>
                  </a:cubicBezTo>
                  <a:cubicBezTo>
                    <a:pt x="1402" y="40"/>
                    <a:pt x="801" y="440"/>
                    <a:pt x="468" y="1007"/>
                  </a:cubicBezTo>
                  <a:cubicBezTo>
                    <a:pt x="1" y="1874"/>
                    <a:pt x="468" y="2909"/>
                    <a:pt x="935" y="3776"/>
                  </a:cubicBezTo>
                  <a:cubicBezTo>
                    <a:pt x="1769" y="5277"/>
                    <a:pt x="2736" y="6711"/>
                    <a:pt x="3803" y="8046"/>
                  </a:cubicBezTo>
                  <a:cubicBezTo>
                    <a:pt x="4637" y="9146"/>
                    <a:pt x="5638" y="10214"/>
                    <a:pt x="6939" y="10681"/>
                  </a:cubicBezTo>
                  <a:cubicBezTo>
                    <a:pt x="7458" y="10880"/>
                    <a:pt x="7982" y="10990"/>
                    <a:pt x="8470" y="10990"/>
                  </a:cubicBezTo>
                  <a:cubicBezTo>
                    <a:pt x="9145" y="10990"/>
                    <a:pt x="9749" y="10780"/>
                    <a:pt x="10169" y="10310"/>
                  </a:cubicBezTo>
                  <a:lnTo>
                    <a:pt x="10169" y="10310"/>
                  </a:lnTo>
                  <a:cubicBezTo>
                    <a:pt x="10160" y="10322"/>
                    <a:pt x="10150" y="10335"/>
                    <a:pt x="10141" y="10347"/>
                  </a:cubicBezTo>
                  <a:lnTo>
                    <a:pt x="10198" y="10277"/>
                  </a:lnTo>
                  <a:lnTo>
                    <a:pt x="10198" y="10277"/>
                  </a:lnTo>
                  <a:cubicBezTo>
                    <a:pt x="10188" y="10288"/>
                    <a:pt x="10178" y="10299"/>
                    <a:pt x="10169" y="10310"/>
                  </a:cubicBezTo>
                  <a:lnTo>
                    <a:pt x="10169" y="10310"/>
                  </a:lnTo>
                  <a:cubicBezTo>
                    <a:pt x="11013" y="9148"/>
                    <a:pt x="11237" y="7664"/>
                    <a:pt x="10775" y="6278"/>
                  </a:cubicBezTo>
                  <a:cubicBezTo>
                    <a:pt x="10308" y="4943"/>
                    <a:pt x="9441" y="3743"/>
                    <a:pt x="8340" y="2809"/>
                  </a:cubicBezTo>
                  <a:cubicBezTo>
                    <a:pt x="7072" y="1708"/>
                    <a:pt x="5605" y="874"/>
                    <a:pt x="4003" y="307"/>
                  </a:cubicBezTo>
                  <a:cubicBezTo>
                    <a:pt x="3478" y="102"/>
                    <a:pt x="2902" y="0"/>
                    <a:pt x="23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19;p71"/>
            <p:cNvSpPr/>
            <p:nvPr/>
          </p:nvSpPr>
          <p:spPr>
            <a:xfrm>
              <a:off x="2468600" y="4849125"/>
              <a:ext cx="156800" cy="280850"/>
            </a:xfrm>
            <a:custGeom>
              <a:avLst/>
              <a:gdLst/>
              <a:ahLst/>
              <a:cxnLst/>
              <a:rect l="l" t="t" r="r" b="b"/>
              <a:pathLst>
                <a:path w="6272" h="11234" extrusionOk="0">
                  <a:moveTo>
                    <a:pt x="6001" y="0"/>
                  </a:moveTo>
                  <a:cubicBezTo>
                    <a:pt x="5905" y="0"/>
                    <a:pt x="5805" y="9"/>
                    <a:pt x="5705" y="25"/>
                  </a:cubicBezTo>
                  <a:cubicBezTo>
                    <a:pt x="5204" y="59"/>
                    <a:pt x="4704" y="192"/>
                    <a:pt x="4237" y="426"/>
                  </a:cubicBezTo>
                  <a:cubicBezTo>
                    <a:pt x="3570" y="759"/>
                    <a:pt x="2969" y="1226"/>
                    <a:pt x="2502" y="1827"/>
                  </a:cubicBezTo>
                  <a:cubicBezTo>
                    <a:pt x="1902" y="2561"/>
                    <a:pt x="1468" y="3394"/>
                    <a:pt x="1135" y="4262"/>
                  </a:cubicBezTo>
                  <a:cubicBezTo>
                    <a:pt x="801" y="5129"/>
                    <a:pt x="534" y="5996"/>
                    <a:pt x="367" y="6897"/>
                  </a:cubicBezTo>
                  <a:cubicBezTo>
                    <a:pt x="234" y="7664"/>
                    <a:pt x="134" y="8398"/>
                    <a:pt x="101" y="9132"/>
                  </a:cubicBezTo>
                  <a:cubicBezTo>
                    <a:pt x="34" y="9799"/>
                    <a:pt x="34" y="10299"/>
                    <a:pt x="34" y="10666"/>
                  </a:cubicBezTo>
                  <a:cubicBezTo>
                    <a:pt x="1" y="10833"/>
                    <a:pt x="34" y="11033"/>
                    <a:pt x="67" y="11233"/>
                  </a:cubicBezTo>
                  <a:cubicBezTo>
                    <a:pt x="101" y="11033"/>
                    <a:pt x="101" y="10866"/>
                    <a:pt x="134" y="10666"/>
                  </a:cubicBezTo>
                  <a:cubicBezTo>
                    <a:pt x="167" y="10266"/>
                    <a:pt x="201" y="9766"/>
                    <a:pt x="267" y="9165"/>
                  </a:cubicBezTo>
                  <a:cubicBezTo>
                    <a:pt x="334" y="8431"/>
                    <a:pt x="434" y="7664"/>
                    <a:pt x="568" y="6964"/>
                  </a:cubicBezTo>
                  <a:cubicBezTo>
                    <a:pt x="768" y="6063"/>
                    <a:pt x="1001" y="5196"/>
                    <a:pt x="1335" y="4328"/>
                  </a:cubicBezTo>
                  <a:cubicBezTo>
                    <a:pt x="1668" y="3495"/>
                    <a:pt x="2102" y="2694"/>
                    <a:pt x="2636" y="1960"/>
                  </a:cubicBezTo>
                  <a:cubicBezTo>
                    <a:pt x="3103" y="1393"/>
                    <a:pt x="3670" y="893"/>
                    <a:pt x="4304" y="559"/>
                  </a:cubicBezTo>
                  <a:cubicBezTo>
                    <a:pt x="4771" y="326"/>
                    <a:pt x="5238" y="192"/>
                    <a:pt x="5738" y="92"/>
                  </a:cubicBezTo>
                  <a:cubicBezTo>
                    <a:pt x="5905" y="92"/>
                    <a:pt x="6105" y="59"/>
                    <a:pt x="6272" y="25"/>
                  </a:cubicBezTo>
                  <a:cubicBezTo>
                    <a:pt x="6188" y="9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20;p71"/>
            <p:cNvSpPr/>
            <p:nvPr/>
          </p:nvSpPr>
          <p:spPr>
            <a:xfrm>
              <a:off x="2467775" y="4478650"/>
              <a:ext cx="68400" cy="622125"/>
            </a:xfrm>
            <a:custGeom>
              <a:avLst/>
              <a:gdLst/>
              <a:ahLst/>
              <a:cxnLst/>
              <a:rect l="l" t="t" r="r" b="b"/>
              <a:pathLst>
                <a:path w="2736" h="24885" extrusionOk="0">
                  <a:moveTo>
                    <a:pt x="2735" y="0"/>
                  </a:moveTo>
                  <a:cubicBezTo>
                    <a:pt x="2702" y="100"/>
                    <a:pt x="2669" y="167"/>
                    <a:pt x="2669" y="267"/>
                  </a:cubicBezTo>
                  <a:lnTo>
                    <a:pt x="2469" y="968"/>
                  </a:lnTo>
                  <a:cubicBezTo>
                    <a:pt x="2369" y="1268"/>
                    <a:pt x="2268" y="1635"/>
                    <a:pt x="2168" y="2069"/>
                  </a:cubicBezTo>
                  <a:cubicBezTo>
                    <a:pt x="2068" y="2502"/>
                    <a:pt x="1935" y="3036"/>
                    <a:pt x="1835" y="3570"/>
                  </a:cubicBezTo>
                  <a:cubicBezTo>
                    <a:pt x="1234" y="6472"/>
                    <a:pt x="767" y="9407"/>
                    <a:pt x="501" y="12343"/>
                  </a:cubicBezTo>
                  <a:cubicBezTo>
                    <a:pt x="167" y="15812"/>
                    <a:pt x="0" y="18947"/>
                    <a:pt x="34" y="21216"/>
                  </a:cubicBezTo>
                  <a:cubicBezTo>
                    <a:pt x="34" y="22350"/>
                    <a:pt x="34" y="23284"/>
                    <a:pt x="100" y="23918"/>
                  </a:cubicBezTo>
                  <a:cubicBezTo>
                    <a:pt x="100" y="24218"/>
                    <a:pt x="134" y="24451"/>
                    <a:pt x="134" y="24651"/>
                  </a:cubicBezTo>
                  <a:cubicBezTo>
                    <a:pt x="134" y="24718"/>
                    <a:pt x="167" y="24818"/>
                    <a:pt x="200" y="24885"/>
                  </a:cubicBezTo>
                  <a:cubicBezTo>
                    <a:pt x="200" y="24785"/>
                    <a:pt x="200" y="24718"/>
                    <a:pt x="200" y="24618"/>
                  </a:cubicBezTo>
                  <a:lnTo>
                    <a:pt x="200" y="23884"/>
                  </a:lnTo>
                  <a:lnTo>
                    <a:pt x="200" y="21216"/>
                  </a:lnTo>
                  <a:cubicBezTo>
                    <a:pt x="234" y="18947"/>
                    <a:pt x="400" y="15778"/>
                    <a:pt x="734" y="12376"/>
                  </a:cubicBezTo>
                  <a:cubicBezTo>
                    <a:pt x="1068" y="8940"/>
                    <a:pt x="1568" y="5838"/>
                    <a:pt x="1968" y="3603"/>
                  </a:cubicBezTo>
                  <a:cubicBezTo>
                    <a:pt x="2102" y="3036"/>
                    <a:pt x="2202" y="2536"/>
                    <a:pt x="2302" y="2102"/>
                  </a:cubicBezTo>
                  <a:cubicBezTo>
                    <a:pt x="2402" y="1668"/>
                    <a:pt x="2469" y="1268"/>
                    <a:pt x="2535" y="968"/>
                  </a:cubicBezTo>
                  <a:cubicBezTo>
                    <a:pt x="2635" y="701"/>
                    <a:pt x="2669" y="467"/>
                    <a:pt x="2702" y="267"/>
                  </a:cubicBezTo>
                  <a:cubicBezTo>
                    <a:pt x="2735" y="201"/>
                    <a:pt x="2735" y="100"/>
                    <a:pt x="2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21;p71"/>
            <p:cNvSpPr/>
            <p:nvPr/>
          </p:nvSpPr>
          <p:spPr>
            <a:xfrm>
              <a:off x="2265125" y="4527850"/>
              <a:ext cx="206000" cy="422000"/>
            </a:xfrm>
            <a:custGeom>
              <a:avLst/>
              <a:gdLst/>
              <a:ahLst/>
              <a:cxnLst/>
              <a:rect l="l" t="t" r="r" b="b"/>
              <a:pathLst>
                <a:path w="8240" h="16880" extrusionOk="0">
                  <a:moveTo>
                    <a:pt x="0" y="1"/>
                  </a:moveTo>
                  <a:cubicBezTo>
                    <a:pt x="734" y="568"/>
                    <a:pt x="1435" y="1168"/>
                    <a:pt x="2135" y="1835"/>
                  </a:cubicBezTo>
                  <a:cubicBezTo>
                    <a:pt x="3670" y="3536"/>
                    <a:pt x="4904" y="5471"/>
                    <a:pt x="5805" y="7573"/>
                  </a:cubicBezTo>
                  <a:cubicBezTo>
                    <a:pt x="6305" y="8707"/>
                    <a:pt x="6739" y="9874"/>
                    <a:pt x="7105" y="11075"/>
                  </a:cubicBezTo>
                  <a:cubicBezTo>
                    <a:pt x="7439" y="12176"/>
                    <a:pt x="7673" y="13210"/>
                    <a:pt x="7839" y="14044"/>
                  </a:cubicBezTo>
                  <a:cubicBezTo>
                    <a:pt x="8006" y="14911"/>
                    <a:pt x="8106" y="15612"/>
                    <a:pt x="8173" y="16112"/>
                  </a:cubicBezTo>
                  <a:cubicBezTo>
                    <a:pt x="8173" y="16379"/>
                    <a:pt x="8206" y="16612"/>
                    <a:pt x="8240" y="16879"/>
                  </a:cubicBezTo>
                  <a:cubicBezTo>
                    <a:pt x="8240" y="16612"/>
                    <a:pt x="8240" y="16379"/>
                    <a:pt x="8240" y="16112"/>
                  </a:cubicBezTo>
                  <a:cubicBezTo>
                    <a:pt x="8206" y="15612"/>
                    <a:pt x="8140" y="14911"/>
                    <a:pt x="7973" y="14044"/>
                  </a:cubicBezTo>
                  <a:cubicBezTo>
                    <a:pt x="7806" y="13010"/>
                    <a:pt x="7572" y="12009"/>
                    <a:pt x="7272" y="11042"/>
                  </a:cubicBezTo>
                  <a:cubicBezTo>
                    <a:pt x="6939" y="9808"/>
                    <a:pt x="6505" y="8640"/>
                    <a:pt x="6005" y="7473"/>
                  </a:cubicBezTo>
                  <a:cubicBezTo>
                    <a:pt x="5104" y="5338"/>
                    <a:pt x="3836" y="3403"/>
                    <a:pt x="2235" y="1735"/>
                  </a:cubicBezTo>
                  <a:cubicBezTo>
                    <a:pt x="1968" y="1468"/>
                    <a:pt x="1668" y="1201"/>
                    <a:pt x="1368" y="935"/>
                  </a:cubicBezTo>
                  <a:cubicBezTo>
                    <a:pt x="1235" y="834"/>
                    <a:pt x="1101" y="734"/>
                    <a:pt x="968" y="634"/>
                  </a:cubicBezTo>
                  <a:lnTo>
                    <a:pt x="634" y="401"/>
                  </a:lnTo>
                  <a:cubicBezTo>
                    <a:pt x="434" y="234"/>
                    <a:pt x="234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22;p71"/>
            <p:cNvSpPr/>
            <p:nvPr/>
          </p:nvSpPr>
          <p:spPr>
            <a:xfrm>
              <a:off x="5023750" y="4527900"/>
              <a:ext cx="164325" cy="319375"/>
            </a:xfrm>
            <a:custGeom>
              <a:avLst/>
              <a:gdLst/>
              <a:ahLst/>
              <a:cxnLst/>
              <a:rect l="l" t="t" r="r" b="b"/>
              <a:pathLst>
                <a:path w="6573" h="12775" extrusionOk="0">
                  <a:moveTo>
                    <a:pt x="4210" y="0"/>
                  </a:moveTo>
                  <a:cubicBezTo>
                    <a:pt x="2407" y="0"/>
                    <a:pt x="673" y="3772"/>
                    <a:pt x="368" y="6003"/>
                  </a:cubicBezTo>
                  <a:cubicBezTo>
                    <a:pt x="201" y="7571"/>
                    <a:pt x="1" y="10639"/>
                    <a:pt x="1569" y="12774"/>
                  </a:cubicBezTo>
                  <a:cubicBezTo>
                    <a:pt x="3403" y="11207"/>
                    <a:pt x="5238" y="9138"/>
                    <a:pt x="6005" y="6903"/>
                  </a:cubicBezTo>
                  <a:cubicBezTo>
                    <a:pt x="6405" y="5736"/>
                    <a:pt x="6572" y="4468"/>
                    <a:pt x="6439" y="3234"/>
                  </a:cubicBezTo>
                  <a:cubicBezTo>
                    <a:pt x="6305" y="2000"/>
                    <a:pt x="5672" y="866"/>
                    <a:pt x="4704" y="99"/>
                  </a:cubicBezTo>
                  <a:cubicBezTo>
                    <a:pt x="4539" y="32"/>
                    <a:pt x="4374" y="0"/>
                    <a:pt x="42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3;p71"/>
            <p:cNvSpPr/>
            <p:nvPr/>
          </p:nvSpPr>
          <p:spPr>
            <a:xfrm>
              <a:off x="5100475" y="4854075"/>
              <a:ext cx="191000" cy="119250"/>
            </a:xfrm>
            <a:custGeom>
              <a:avLst/>
              <a:gdLst/>
              <a:ahLst/>
              <a:cxnLst/>
              <a:rect l="l" t="t" r="r" b="b"/>
              <a:pathLst>
                <a:path w="7640" h="4770" extrusionOk="0">
                  <a:moveTo>
                    <a:pt x="4665" y="0"/>
                  </a:moveTo>
                  <a:cubicBezTo>
                    <a:pt x="3678" y="0"/>
                    <a:pt x="2705" y="269"/>
                    <a:pt x="1869" y="795"/>
                  </a:cubicBezTo>
                  <a:cubicBezTo>
                    <a:pt x="668" y="1562"/>
                    <a:pt x="1" y="2896"/>
                    <a:pt x="67" y="4331"/>
                  </a:cubicBezTo>
                  <a:cubicBezTo>
                    <a:pt x="758" y="4639"/>
                    <a:pt x="1462" y="4769"/>
                    <a:pt x="2169" y="4769"/>
                  </a:cubicBezTo>
                  <a:cubicBezTo>
                    <a:pt x="3376" y="4769"/>
                    <a:pt x="4594" y="4389"/>
                    <a:pt x="5771" y="3864"/>
                  </a:cubicBezTo>
                  <a:cubicBezTo>
                    <a:pt x="6339" y="3663"/>
                    <a:pt x="6806" y="3297"/>
                    <a:pt x="7206" y="2830"/>
                  </a:cubicBezTo>
                  <a:cubicBezTo>
                    <a:pt x="7573" y="2329"/>
                    <a:pt x="7639" y="1695"/>
                    <a:pt x="7406" y="1128"/>
                  </a:cubicBezTo>
                  <a:cubicBezTo>
                    <a:pt x="7039" y="595"/>
                    <a:pt x="6472" y="228"/>
                    <a:pt x="5838" y="128"/>
                  </a:cubicBezTo>
                  <a:cubicBezTo>
                    <a:pt x="5450" y="42"/>
                    <a:pt x="5057" y="0"/>
                    <a:pt x="46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24;p71"/>
            <p:cNvSpPr/>
            <p:nvPr/>
          </p:nvSpPr>
          <p:spPr>
            <a:xfrm>
              <a:off x="5001250" y="4908325"/>
              <a:ext cx="216000" cy="211650"/>
            </a:xfrm>
            <a:custGeom>
              <a:avLst/>
              <a:gdLst/>
              <a:ahLst/>
              <a:cxnLst/>
              <a:rect l="l" t="t" r="r" b="b"/>
              <a:pathLst>
                <a:path w="8640" h="8466" extrusionOk="0">
                  <a:moveTo>
                    <a:pt x="8360" y="1"/>
                  </a:moveTo>
                  <a:cubicBezTo>
                    <a:pt x="8273" y="1"/>
                    <a:pt x="8189" y="9"/>
                    <a:pt x="8106" y="26"/>
                  </a:cubicBezTo>
                  <a:cubicBezTo>
                    <a:pt x="7672" y="59"/>
                    <a:pt x="7205" y="159"/>
                    <a:pt x="6772" y="293"/>
                  </a:cubicBezTo>
                  <a:cubicBezTo>
                    <a:pt x="5337" y="793"/>
                    <a:pt x="4036" y="1694"/>
                    <a:pt x="3069" y="2861"/>
                  </a:cubicBezTo>
                  <a:cubicBezTo>
                    <a:pt x="2102" y="4029"/>
                    <a:pt x="1301" y="5330"/>
                    <a:pt x="701" y="6731"/>
                  </a:cubicBezTo>
                  <a:cubicBezTo>
                    <a:pt x="467" y="7231"/>
                    <a:pt x="267" y="7665"/>
                    <a:pt x="167" y="7965"/>
                  </a:cubicBezTo>
                  <a:cubicBezTo>
                    <a:pt x="67" y="8132"/>
                    <a:pt x="34" y="8298"/>
                    <a:pt x="0" y="8465"/>
                  </a:cubicBezTo>
                  <a:cubicBezTo>
                    <a:pt x="334" y="7898"/>
                    <a:pt x="601" y="7331"/>
                    <a:pt x="867" y="6764"/>
                  </a:cubicBezTo>
                  <a:cubicBezTo>
                    <a:pt x="1535" y="5430"/>
                    <a:pt x="2335" y="4162"/>
                    <a:pt x="3269" y="3028"/>
                  </a:cubicBezTo>
                  <a:cubicBezTo>
                    <a:pt x="4237" y="1860"/>
                    <a:pt x="5437" y="993"/>
                    <a:pt x="6838" y="459"/>
                  </a:cubicBezTo>
                  <a:cubicBezTo>
                    <a:pt x="7405" y="259"/>
                    <a:pt x="8006" y="126"/>
                    <a:pt x="8640" y="26"/>
                  </a:cubicBezTo>
                  <a:cubicBezTo>
                    <a:pt x="8540" y="9"/>
                    <a:pt x="8448" y="1"/>
                    <a:pt x="8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25;p71"/>
            <p:cNvSpPr/>
            <p:nvPr/>
          </p:nvSpPr>
          <p:spPr>
            <a:xfrm>
              <a:off x="4997900" y="4616250"/>
              <a:ext cx="113450" cy="514550"/>
            </a:xfrm>
            <a:custGeom>
              <a:avLst/>
              <a:gdLst/>
              <a:ahLst/>
              <a:cxnLst/>
              <a:rect l="l" t="t" r="r" b="b"/>
              <a:pathLst>
                <a:path w="4538" h="20582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4437" y="267"/>
                    <a:pt x="4371" y="534"/>
                    <a:pt x="4337" y="801"/>
                  </a:cubicBezTo>
                  <a:cubicBezTo>
                    <a:pt x="4237" y="1368"/>
                    <a:pt x="4070" y="2102"/>
                    <a:pt x="3904" y="3003"/>
                  </a:cubicBezTo>
                  <a:cubicBezTo>
                    <a:pt x="3503" y="4871"/>
                    <a:pt x="3003" y="7439"/>
                    <a:pt x="2369" y="10274"/>
                  </a:cubicBezTo>
                  <a:cubicBezTo>
                    <a:pt x="1735" y="13143"/>
                    <a:pt x="1135" y="15678"/>
                    <a:pt x="701" y="17546"/>
                  </a:cubicBezTo>
                  <a:cubicBezTo>
                    <a:pt x="468" y="18447"/>
                    <a:pt x="301" y="19181"/>
                    <a:pt x="168" y="19748"/>
                  </a:cubicBezTo>
                  <a:cubicBezTo>
                    <a:pt x="101" y="20015"/>
                    <a:pt x="34" y="20282"/>
                    <a:pt x="1" y="20582"/>
                  </a:cubicBezTo>
                  <a:cubicBezTo>
                    <a:pt x="134" y="20315"/>
                    <a:pt x="201" y="20048"/>
                    <a:pt x="268" y="19781"/>
                  </a:cubicBezTo>
                  <a:cubicBezTo>
                    <a:pt x="434" y="19281"/>
                    <a:pt x="635" y="18514"/>
                    <a:pt x="868" y="17613"/>
                  </a:cubicBezTo>
                  <a:cubicBezTo>
                    <a:pt x="1368" y="15778"/>
                    <a:pt x="1969" y="13210"/>
                    <a:pt x="2603" y="10374"/>
                  </a:cubicBezTo>
                  <a:cubicBezTo>
                    <a:pt x="3236" y="7539"/>
                    <a:pt x="3737" y="4937"/>
                    <a:pt x="4070" y="3069"/>
                  </a:cubicBezTo>
                  <a:cubicBezTo>
                    <a:pt x="4237" y="2135"/>
                    <a:pt x="4371" y="1368"/>
                    <a:pt x="4437" y="834"/>
                  </a:cubicBezTo>
                  <a:cubicBezTo>
                    <a:pt x="4504" y="567"/>
                    <a:pt x="4537" y="267"/>
                    <a:pt x="4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26;p71"/>
            <p:cNvSpPr/>
            <p:nvPr/>
          </p:nvSpPr>
          <p:spPr>
            <a:xfrm>
              <a:off x="4852800" y="4764600"/>
              <a:ext cx="157650" cy="213600"/>
            </a:xfrm>
            <a:custGeom>
              <a:avLst/>
              <a:gdLst/>
              <a:ahLst/>
              <a:cxnLst/>
              <a:rect l="l" t="t" r="r" b="b"/>
              <a:pathLst>
                <a:path w="6306" h="8544" extrusionOk="0">
                  <a:moveTo>
                    <a:pt x="1280" y="0"/>
                  </a:moveTo>
                  <a:cubicBezTo>
                    <a:pt x="1093" y="0"/>
                    <a:pt x="909" y="41"/>
                    <a:pt x="734" y="137"/>
                  </a:cubicBezTo>
                  <a:cubicBezTo>
                    <a:pt x="101" y="504"/>
                    <a:pt x="1" y="1405"/>
                    <a:pt x="101" y="2139"/>
                  </a:cubicBezTo>
                  <a:cubicBezTo>
                    <a:pt x="601" y="5274"/>
                    <a:pt x="2936" y="7776"/>
                    <a:pt x="6005" y="8543"/>
                  </a:cubicBezTo>
                  <a:lnTo>
                    <a:pt x="6105" y="8377"/>
                  </a:lnTo>
                  <a:cubicBezTo>
                    <a:pt x="6305" y="5408"/>
                    <a:pt x="5071" y="2539"/>
                    <a:pt x="2769" y="671"/>
                  </a:cubicBezTo>
                  <a:cubicBezTo>
                    <a:pt x="2351" y="326"/>
                    <a:pt x="1805" y="0"/>
                    <a:pt x="128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27;p71"/>
            <p:cNvSpPr/>
            <p:nvPr/>
          </p:nvSpPr>
          <p:spPr>
            <a:xfrm>
              <a:off x="4914525" y="4836400"/>
              <a:ext cx="100925" cy="273550"/>
            </a:xfrm>
            <a:custGeom>
              <a:avLst/>
              <a:gdLst/>
              <a:ahLst/>
              <a:cxnLst/>
              <a:rect l="l" t="t" r="r" b="b"/>
              <a:pathLst>
                <a:path w="4037" h="10942" extrusionOk="0">
                  <a:moveTo>
                    <a:pt x="33" y="1"/>
                  </a:moveTo>
                  <a:cubicBezTo>
                    <a:pt x="0" y="34"/>
                    <a:pt x="534" y="468"/>
                    <a:pt x="1234" y="1302"/>
                  </a:cubicBezTo>
                  <a:cubicBezTo>
                    <a:pt x="1668" y="1769"/>
                    <a:pt x="2035" y="2302"/>
                    <a:pt x="2335" y="2869"/>
                  </a:cubicBezTo>
                  <a:cubicBezTo>
                    <a:pt x="2735" y="3537"/>
                    <a:pt x="3036" y="4237"/>
                    <a:pt x="3302" y="4971"/>
                  </a:cubicBezTo>
                  <a:cubicBezTo>
                    <a:pt x="3536" y="5738"/>
                    <a:pt x="3669" y="6505"/>
                    <a:pt x="3769" y="7273"/>
                  </a:cubicBezTo>
                  <a:cubicBezTo>
                    <a:pt x="3803" y="7906"/>
                    <a:pt x="3803" y="8540"/>
                    <a:pt x="3769" y="9174"/>
                  </a:cubicBezTo>
                  <a:cubicBezTo>
                    <a:pt x="3669" y="10275"/>
                    <a:pt x="3469" y="10942"/>
                    <a:pt x="3536" y="10942"/>
                  </a:cubicBezTo>
                  <a:cubicBezTo>
                    <a:pt x="3603" y="10808"/>
                    <a:pt x="3669" y="10642"/>
                    <a:pt x="3703" y="10475"/>
                  </a:cubicBezTo>
                  <a:cubicBezTo>
                    <a:pt x="3736" y="10308"/>
                    <a:pt x="3803" y="10108"/>
                    <a:pt x="3836" y="9941"/>
                  </a:cubicBezTo>
                  <a:cubicBezTo>
                    <a:pt x="3869" y="9708"/>
                    <a:pt x="3936" y="9441"/>
                    <a:pt x="3970" y="9207"/>
                  </a:cubicBezTo>
                  <a:cubicBezTo>
                    <a:pt x="4036" y="8540"/>
                    <a:pt x="4036" y="7906"/>
                    <a:pt x="4003" y="7239"/>
                  </a:cubicBezTo>
                  <a:cubicBezTo>
                    <a:pt x="3936" y="6439"/>
                    <a:pt x="3769" y="5671"/>
                    <a:pt x="3536" y="4904"/>
                  </a:cubicBezTo>
                  <a:cubicBezTo>
                    <a:pt x="3269" y="4137"/>
                    <a:pt x="2935" y="3403"/>
                    <a:pt x="2535" y="2736"/>
                  </a:cubicBezTo>
                  <a:cubicBezTo>
                    <a:pt x="2202" y="2169"/>
                    <a:pt x="1801" y="1635"/>
                    <a:pt x="1368" y="1168"/>
                  </a:cubicBezTo>
                  <a:cubicBezTo>
                    <a:pt x="1201" y="968"/>
                    <a:pt x="1034" y="801"/>
                    <a:pt x="834" y="634"/>
                  </a:cubicBezTo>
                  <a:cubicBezTo>
                    <a:pt x="701" y="501"/>
                    <a:pt x="567" y="401"/>
                    <a:pt x="434" y="268"/>
                  </a:cubicBezTo>
                  <a:cubicBezTo>
                    <a:pt x="300" y="167"/>
                    <a:pt x="1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28;p71"/>
            <p:cNvSpPr/>
            <p:nvPr/>
          </p:nvSpPr>
          <p:spPr>
            <a:xfrm>
              <a:off x="3411475" y="2454475"/>
              <a:ext cx="1301250" cy="1597250"/>
            </a:xfrm>
            <a:custGeom>
              <a:avLst/>
              <a:gdLst/>
              <a:ahLst/>
              <a:cxnLst/>
              <a:rect l="l" t="t" r="r" b="b"/>
              <a:pathLst>
                <a:path w="52050" h="63890" extrusionOk="0">
                  <a:moveTo>
                    <a:pt x="18109" y="0"/>
                  </a:moveTo>
                  <a:cubicBezTo>
                    <a:pt x="14612" y="0"/>
                    <a:pt x="10716" y="1544"/>
                    <a:pt x="6917" y="6514"/>
                  </a:cubicBezTo>
                  <a:lnTo>
                    <a:pt x="1013" y="28363"/>
                  </a:lnTo>
                  <a:cubicBezTo>
                    <a:pt x="0" y="47976"/>
                    <a:pt x="15735" y="63889"/>
                    <a:pt x="34678" y="63889"/>
                  </a:cubicBezTo>
                  <a:cubicBezTo>
                    <a:pt x="36322" y="63889"/>
                    <a:pt x="37990" y="63769"/>
                    <a:pt x="39674" y="63522"/>
                  </a:cubicBezTo>
                  <a:cubicBezTo>
                    <a:pt x="43077" y="63021"/>
                    <a:pt x="46546" y="61887"/>
                    <a:pt x="48847" y="59385"/>
                  </a:cubicBezTo>
                  <a:cubicBezTo>
                    <a:pt x="51182" y="56717"/>
                    <a:pt x="52050" y="53014"/>
                    <a:pt x="51116" y="49578"/>
                  </a:cubicBezTo>
                  <a:cubicBezTo>
                    <a:pt x="50115" y="46176"/>
                    <a:pt x="47713" y="43374"/>
                    <a:pt x="44511" y="41839"/>
                  </a:cubicBezTo>
                  <a:cubicBezTo>
                    <a:pt x="42143" y="40672"/>
                    <a:pt x="39240" y="40105"/>
                    <a:pt x="37739" y="37937"/>
                  </a:cubicBezTo>
                  <a:cubicBezTo>
                    <a:pt x="36072" y="35568"/>
                    <a:pt x="36772" y="32366"/>
                    <a:pt x="37439" y="29531"/>
                  </a:cubicBezTo>
                  <a:cubicBezTo>
                    <a:pt x="38140" y="26729"/>
                    <a:pt x="38573" y="23393"/>
                    <a:pt x="36572" y="21291"/>
                  </a:cubicBezTo>
                  <a:cubicBezTo>
                    <a:pt x="35138" y="19757"/>
                    <a:pt x="32636" y="19190"/>
                    <a:pt x="31802" y="17289"/>
                  </a:cubicBezTo>
                  <a:cubicBezTo>
                    <a:pt x="31235" y="16088"/>
                    <a:pt x="31535" y="14687"/>
                    <a:pt x="31602" y="13386"/>
                  </a:cubicBezTo>
                  <a:cubicBezTo>
                    <a:pt x="31835" y="8282"/>
                    <a:pt x="28933" y="3545"/>
                    <a:pt x="24296" y="1444"/>
                  </a:cubicBezTo>
                  <a:cubicBezTo>
                    <a:pt x="22494" y="655"/>
                    <a:pt x="20386" y="0"/>
                    <a:pt x="181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9;p71"/>
            <p:cNvSpPr/>
            <p:nvPr/>
          </p:nvSpPr>
          <p:spPr>
            <a:xfrm>
              <a:off x="3706975" y="2467875"/>
              <a:ext cx="894000" cy="1492100"/>
            </a:xfrm>
            <a:custGeom>
              <a:avLst/>
              <a:gdLst/>
              <a:ahLst/>
              <a:cxnLst/>
              <a:rect l="l" t="t" r="r" b="b"/>
              <a:pathLst>
                <a:path w="35760" h="59684" extrusionOk="0">
                  <a:moveTo>
                    <a:pt x="8351" y="1"/>
                  </a:moveTo>
                  <a:cubicBezTo>
                    <a:pt x="6636" y="1"/>
                    <a:pt x="4947" y="482"/>
                    <a:pt x="3503" y="1408"/>
                  </a:cubicBezTo>
                  <a:cubicBezTo>
                    <a:pt x="2369" y="2109"/>
                    <a:pt x="1402" y="3043"/>
                    <a:pt x="668" y="4177"/>
                  </a:cubicBezTo>
                  <a:cubicBezTo>
                    <a:pt x="401" y="4577"/>
                    <a:pt x="168" y="4977"/>
                    <a:pt x="1" y="5411"/>
                  </a:cubicBezTo>
                  <a:cubicBezTo>
                    <a:pt x="2" y="5412"/>
                    <a:pt x="3" y="5413"/>
                    <a:pt x="5" y="5413"/>
                  </a:cubicBezTo>
                  <a:cubicBezTo>
                    <a:pt x="48" y="5413"/>
                    <a:pt x="251" y="4953"/>
                    <a:pt x="735" y="4244"/>
                  </a:cubicBezTo>
                  <a:cubicBezTo>
                    <a:pt x="1502" y="3143"/>
                    <a:pt x="2469" y="2242"/>
                    <a:pt x="3603" y="1575"/>
                  </a:cubicBezTo>
                  <a:cubicBezTo>
                    <a:pt x="5005" y="713"/>
                    <a:pt x="6623" y="264"/>
                    <a:pt x="8266" y="264"/>
                  </a:cubicBezTo>
                  <a:cubicBezTo>
                    <a:pt x="8657" y="264"/>
                    <a:pt x="9050" y="289"/>
                    <a:pt x="9441" y="341"/>
                  </a:cubicBezTo>
                  <a:cubicBezTo>
                    <a:pt x="12110" y="741"/>
                    <a:pt x="14445" y="2275"/>
                    <a:pt x="15879" y="4510"/>
                  </a:cubicBezTo>
                  <a:cubicBezTo>
                    <a:pt x="16846" y="5878"/>
                    <a:pt x="17547" y="7379"/>
                    <a:pt x="17980" y="8980"/>
                  </a:cubicBezTo>
                  <a:cubicBezTo>
                    <a:pt x="18214" y="9814"/>
                    <a:pt x="18381" y="10681"/>
                    <a:pt x="18481" y="11582"/>
                  </a:cubicBezTo>
                  <a:cubicBezTo>
                    <a:pt x="18581" y="12449"/>
                    <a:pt x="18581" y="13383"/>
                    <a:pt x="18681" y="14317"/>
                  </a:cubicBezTo>
                  <a:cubicBezTo>
                    <a:pt x="18781" y="15285"/>
                    <a:pt x="18981" y="16219"/>
                    <a:pt x="19281" y="17153"/>
                  </a:cubicBezTo>
                  <a:cubicBezTo>
                    <a:pt x="19615" y="18053"/>
                    <a:pt x="20049" y="18954"/>
                    <a:pt x="20415" y="19855"/>
                  </a:cubicBezTo>
                  <a:cubicBezTo>
                    <a:pt x="20782" y="20722"/>
                    <a:pt x="21016" y="21689"/>
                    <a:pt x="21049" y="22657"/>
                  </a:cubicBezTo>
                  <a:cubicBezTo>
                    <a:pt x="21049" y="23657"/>
                    <a:pt x="20916" y="24658"/>
                    <a:pt x="20716" y="25659"/>
                  </a:cubicBezTo>
                  <a:cubicBezTo>
                    <a:pt x="20449" y="27060"/>
                    <a:pt x="20082" y="28461"/>
                    <a:pt x="19848" y="29829"/>
                  </a:cubicBezTo>
                  <a:cubicBezTo>
                    <a:pt x="19582" y="31196"/>
                    <a:pt x="19448" y="32597"/>
                    <a:pt x="19481" y="33998"/>
                  </a:cubicBezTo>
                  <a:cubicBezTo>
                    <a:pt x="19481" y="36700"/>
                    <a:pt x="20349" y="39302"/>
                    <a:pt x="21883" y="41470"/>
                  </a:cubicBezTo>
                  <a:cubicBezTo>
                    <a:pt x="22617" y="42471"/>
                    <a:pt x="23551" y="43338"/>
                    <a:pt x="24618" y="44005"/>
                  </a:cubicBezTo>
                  <a:cubicBezTo>
                    <a:pt x="25619" y="44572"/>
                    <a:pt x="26653" y="45073"/>
                    <a:pt x="27754" y="45506"/>
                  </a:cubicBezTo>
                  <a:cubicBezTo>
                    <a:pt x="28755" y="45873"/>
                    <a:pt x="29689" y="46340"/>
                    <a:pt x="30589" y="46907"/>
                  </a:cubicBezTo>
                  <a:cubicBezTo>
                    <a:pt x="31423" y="47408"/>
                    <a:pt x="32191" y="48042"/>
                    <a:pt x="32858" y="48742"/>
                  </a:cubicBezTo>
                  <a:cubicBezTo>
                    <a:pt x="34025" y="49976"/>
                    <a:pt x="34826" y="51511"/>
                    <a:pt x="35193" y="53179"/>
                  </a:cubicBezTo>
                  <a:cubicBezTo>
                    <a:pt x="35460" y="54413"/>
                    <a:pt x="35460" y="55714"/>
                    <a:pt x="35159" y="56948"/>
                  </a:cubicBezTo>
                  <a:cubicBezTo>
                    <a:pt x="34926" y="57715"/>
                    <a:pt x="34559" y="58449"/>
                    <a:pt x="34025" y="59049"/>
                  </a:cubicBezTo>
                  <a:cubicBezTo>
                    <a:pt x="33692" y="59483"/>
                    <a:pt x="33458" y="59683"/>
                    <a:pt x="33458" y="59683"/>
                  </a:cubicBezTo>
                  <a:cubicBezTo>
                    <a:pt x="33725" y="59516"/>
                    <a:pt x="33958" y="59316"/>
                    <a:pt x="34159" y="59116"/>
                  </a:cubicBezTo>
                  <a:cubicBezTo>
                    <a:pt x="34726" y="58482"/>
                    <a:pt x="35126" y="57749"/>
                    <a:pt x="35359" y="56981"/>
                  </a:cubicBezTo>
                  <a:cubicBezTo>
                    <a:pt x="35726" y="55714"/>
                    <a:pt x="35760" y="54379"/>
                    <a:pt x="35493" y="53112"/>
                  </a:cubicBezTo>
                  <a:cubicBezTo>
                    <a:pt x="35126" y="51411"/>
                    <a:pt x="34325" y="49810"/>
                    <a:pt x="33158" y="48542"/>
                  </a:cubicBezTo>
                  <a:cubicBezTo>
                    <a:pt x="32457" y="47808"/>
                    <a:pt x="31690" y="47141"/>
                    <a:pt x="30856" y="46607"/>
                  </a:cubicBezTo>
                  <a:cubicBezTo>
                    <a:pt x="29922" y="46040"/>
                    <a:pt x="28955" y="45573"/>
                    <a:pt x="27921" y="45173"/>
                  </a:cubicBezTo>
                  <a:cubicBezTo>
                    <a:pt x="26853" y="44773"/>
                    <a:pt x="25819" y="44272"/>
                    <a:pt x="24852" y="43705"/>
                  </a:cubicBezTo>
                  <a:cubicBezTo>
                    <a:pt x="23851" y="43071"/>
                    <a:pt x="22951" y="42237"/>
                    <a:pt x="22250" y="41270"/>
                  </a:cubicBezTo>
                  <a:cubicBezTo>
                    <a:pt x="20749" y="39135"/>
                    <a:pt x="19948" y="36600"/>
                    <a:pt x="19948" y="33998"/>
                  </a:cubicBezTo>
                  <a:cubicBezTo>
                    <a:pt x="19915" y="32631"/>
                    <a:pt x="20015" y="31263"/>
                    <a:pt x="20282" y="29929"/>
                  </a:cubicBezTo>
                  <a:cubicBezTo>
                    <a:pt x="20549" y="28561"/>
                    <a:pt x="20882" y="27160"/>
                    <a:pt x="21183" y="25759"/>
                  </a:cubicBezTo>
                  <a:cubicBezTo>
                    <a:pt x="21383" y="24725"/>
                    <a:pt x="21516" y="23724"/>
                    <a:pt x="21516" y="22690"/>
                  </a:cubicBezTo>
                  <a:cubicBezTo>
                    <a:pt x="21483" y="21656"/>
                    <a:pt x="21249" y="20655"/>
                    <a:pt x="20849" y="19721"/>
                  </a:cubicBezTo>
                  <a:cubicBezTo>
                    <a:pt x="20449" y="18787"/>
                    <a:pt x="20049" y="17920"/>
                    <a:pt x="19715" y="17019"/>
                  </a:cubicBezTo>
                  <a:cubicBezTo>
                    <a:pt x="19415" y="16152"/>
                    <a:pt x="19215" y="15218"/>
                    <a:pt x="19148" y="14284"/>
                  </a:cubicBezTo>
                  <a:cubicBezTo>
                    <a:pt x="19014" y="13383"/>
                    <a:pt x="19014" y="12449"/>
                    <a:pt x="18914" y="11549"/>
                  </a:cubicBezTo>
                  <a:cubicBezTo>
                    <a:pt x="18814" y="10648"/>
                    <a:pt x="18614" y="9781"/>
                    <a:pt x="18381" y="8914"/>
                  </a:cubicBezTo>
                  <a:cubicBezTo>
                    <a:pt x="17947" y="7246"/>
                    <a:pt x="17213" y="5711"/>
                    <a:pt x="16212" y="4310"/>
                  </a:cubicBezTo>
                  <a:cubicBezTo>
                    <a:pt x="14678" y="2009"/>
                    <a:pt x="12243" y="441"/>
                    <a:pt x="9508" y="74"/>
                  </a:cubicBezTo>
                  <a:cubicBezTo>
                    <a:pt x="9122" y="25"/>
                    <a:pt x="8736" y="1"/>
                    <a:pt x="8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30;p71"/>
            <p:cNvSpPr/>
            <p:nvPr/>
          </p:nvSpPr>
          <p:spPr>
            <a:xfrm>
              <a:off x="2943100" y="3596250"/>
              <a:ext cx="1591175" cy="1547900"/>
            </a:xfrm>
            <a:custGeom>
              <a:avLst/>
              <a:gdLst/>
              <a:ahLst/>
              <a:cxnLst/>
              <a:rect l="l" t="t" r="r" b="b"/>
              <a:pathLst>
                <a:path w="63647" h="61916" extrusionOk="0">
                  <a:moveTo>
                    <a:pt x="41065" y="1"/>
                  </a:moveTo>
                  <a:cubicBezTo>
                    <a:pt x="39911" y="1"/>
                    <a:pt x="39195" y="38"/>
                    <a:pt x="39195" y="38"/>
                  </a:cubicBezTo>
                  <a:lnTo>
                    <a:pt x="20382" y="2340"/>
                  </a:lnTo>
                  <a:cubicBezTo>
                    <a:pt x="20382" y="2340"/>
                    <a:pt x="6672" y="3774"/>
                    <a:pt x="2903" y="14748"/>
                  </a:cubicBezTo>
                  <a:lnTo>
                    <a:pt x="1" y="27791"/>
                  </a:lnTo>
                  <a:lnTo>
                    <a:pt x="15078" y="28391"/>
                  </a:lnTo>
                  <a:lnTo>
                    <a:pt x="15378" y="30893"/>
                  </a:lnTo>
                  <a:cubicBezTo>
                    <a:pt x="15745" y="32228"/>
                    <a:pt x="16212" y="33795"/>
                    <a:pt x="16713" y="35096"/>
                  </a:cubicBezTo>
                  <a:cubicBezTo>
                    <a:pt x="17547" y="37265"/>
                    <a:pt x="19548" y="41834"/>
                    <a:pt x="18381" y="43936"/>
                  </a:cubicBezTo>
                  <a:cubicBezTo>
                    <a:pt x="15378" y="49273"/>
                    <a:pt x="12443" y="61915"/>
                    <a:pt x="12443" y="61915"/>
                  </a:cubicBezTo>
                  <a:lnTo>
                    <a:pt x="55674" y="61382"/>
                  </a:lnTo>
                  <a:lnTo>
                    <a:pt x="50537" y="29893"/>
                  </a:lnTo>
                  <a:lnTo>
                    <a:pt x="63646" y="22254"/>
                  </a:lnTo>
                  <a:cubicBezTo>
                    <a:pt x="61678" y="10912"/>
                    <a:pt x="58142" y="5342"/>
                    <a:pt x="56908" y="4007"/>
                  </a:cubicBezTo>
                  <a:cubicBezTo>
                    <a:pt x="53624" y="415"/>
                    <a:pt x="44911" y="1"/>
                    <a:pt x="410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31;p71"/>
            <p:cNvSpPr/>
            <p:nvPr/>
          </p:nvSpPr>
          <p:spPr>
            <a:xfrm>
              <a:off x="3430125" y="2637025"/>
              <a:ext cx="673000" cy="1266250"/>
            </a:xfrm>
            <a:custGeom>
              <a:avLst/>
              <a:gdLst/>
              <a:ahLst/>
              <a:cxnLst/>
              <a:rect l="l" t="t" r="r" b="b"/>
              <a:pathLst>
                <a:path w="26920" h="50650" extrusionOk="0">
                  <a:moveTo>
                    <a:pt x="17352" y="0"/>
                  </a:moveTo>
                  <a:cubicBezTo>
                    <a:pt x="16899" y="0"/>
                    <a:pt x="16440" y="37"/>
                    <a:pt x="15978" y="113"/>
                  </a:cubicBezTo>
                  <a:lnTo>
                    <a:pt x="2435" y="2448"/>
                  </a:lnTo>
                  <a:cubicBezTo>
                    <a:pt x="1001" y="2681"/>
                    <a:pt x="0" y="3982"/>
                    <a:pt x="134" y="5417"/>
                  </a:cubicBezTo>
                  <a:lnTo>
                    <a:pt x="3103" y="43377"/>
                  </a:lnTo>
                  <a:cubicBezTo>
                    <a:pt x="3417" y="47562"/>
                    <a:pt x="7057" y="50649"/>
                    <a:pt x="11417" y="50649"/>
                  </a:cubicBezTo>
                  <a:cubicBezTo>
                    <a:pt x="11679" y="50649"/>
                    <a:pt x="11943" y="50638"/>
                    <a:pt x="12209" y="50616"/>
                  </a:cubicBezTo>
                  <a:cubicBezTo>
                    <a:pt x="16979" y="50182"/>
                    <a:pt x="20615" y="46246"/>
                    <a:pt x="20348" y="41809"/>
                  </a:cubicBezTo>
                  <a:cubicBezTo>
                    <a:pt x="20048" y="37106"/>
                    <a:pt x="19848" y="32169"/>
                    <a:pt x="19848" y="32169"/>
                  </a:cubicBezTo>
                  <a:cubicBezTo>
                    <a:pt x="19848" y="32169"/>
                    <a:pt x="25785" y="30801"/>
                    <a:pt x="26553" y="22862"/>
                  </a:cubicBezTo>
                  <a:cubicBezTo>
                    <a:pt x="26920" y="18893"/>
                    <a:pt x="26286" y="12488"/>
                    <a:pt x="25619" y="7285"/>
                  </a:cubicBezTo>
                  <a:cubicBezTo>
                    <a:pt x="25078" y="3047"/>
                    <a:pt x="21476" y="0"/>
                    <a:pt x="173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32;p71"/>
            <p:cNvSpPr/>
            <p:nvPr/>
          </p:nvSpPr>
          <p:spPr>
            <a:xfrm>
              <a:off x="3953825" y="2909000"/>
              <a:ext cx="52575" cy="48775"/>
            </a:xfrm>
            <a:custGeom>
              <a:avLst/>
              <a:gdLst/>
              <a:ahLst/>
              <a:cxnLst/>
              <a:rect l="l" t="t" r="r" b="b"/>
              <a:pathLst>
                <a:path w="2103" h="1951" extrusionOk="0">
                  <a:moveTo>
                    <a:pt x="1093" y="0"/>
                  </a:moveTo>
                  <a:cubicBezTo>
                    <a:pt x="1052" y="0"/>
                    <a:pt x="1010" y="3"/>
                    <a:pt x="968" y="8"/>
                  </a:cubicBezTo>
                  <a:cubicBezTo>
                    <a:pt x="434" y="75"/>
                    <a:pt x="1" y="542"/>
                    <a:pt x="67" y="1109"/>
                  </a:cubicBezTo>
                  <a:cubicBezTo>
                    <a:pt x="129" y="1601"/>
                    <a:pt x="558" y="1951"/>
                    <a:pt x="1043" y="1951"/>
                  </a:cubicBezTo>
                  <a:cubicBezTo>
                    <a:pt x="1084" y="1951"/>
                    <a:pt x="1126" y="1948"/>
                    <a:pt x="1168" y="1943"/>
                  </a:cubicBezTo>
                  <a:cubicBezTo>
                    <a:pt x="1702" y="1876"/>
                    <a:pt x="2102" y="1409"/>
                    <a:pt x="2069" y="842"/>
                  </a:cubicBezTo>
                  <a:cubicBezTo>
                    <a:pt x="2007" y="350"/>
                    <a:pt x="1578" y="0"/>
                    <a:pt x="10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33;p71"/>
            <p:cNvSpPr/>
            <p:nvPr/>
          </p:nvSpPr>
          <p:spPr>
            <a:xfrm>
              <a:off x="3940475" y="2881550"/>
              <a:ext cx="102600" cy="29825"/>
            </a:xfrm>
            <a:custGeom>
              <a:avLst/>
              <a:gdLst/>
              <a:ahLst/>
              <a:cxnLst/>
              <a:rect l="l" t="t" r="r" b="b"/>
              <a:pathLst>
                <a:path w="4104" h="1193" extrusionOk="0">
                  <a:moveTo>
                    <a:pt x="2172" y="0"/>
                  </a:moveTo>
                  <a:cubicBezTo>
                    <a:pt x="2116" y="0"/>
                    <a:pt x="2059" y="2"/>
                    <a:pt x="2002" y="5"/>
                  </a:cubicBezTo>
                  <a:cubicBezTo>
                    <a:pt x="1435" y="39"/>
                    <a:pt x="902" y="239"/>
                    <a:pt x="435" y="606"/>
                  </a:cubicBezTo>
                  <a:cubicBezTo>
                    <a:pt x="101" y="873"/>
                    <a:pt x="1" y="1106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31" y="630"/>
                    <a:pt x="2224" y="627"/>
                    <a:pt x="2315" y="627"/>
                  </a:cubicBezTo>
                  <a:cubicBezTo>
                    <a:pt x="3153" y="627"/>
                    <a:pt x="3775" y="961"/>
                    <a:pt x="3977" y="961"/>
                  </a:cubicBezTo>
                  <a:cubicBezTo>
                    <a:pt x="4006" y="961"/>
                    <a:pt x="4026" y="954"/>
                    <a:pt x="4037" y="939"/>
                  </a:cubicBezTo>
                  <a:cubicBezTo>
                    <a:pt x="4104" y="873"/>
                    <a:pt x="3970" y="639"/>
                    <a:pt x="3637" y="406"/>
                  </a:cubicBezTo>
                  <a:cubicBezTo>
                    <a:pt x="3187" y="135"/>
                    <a:pt x="2682" y="0"/>
                    <a:pt x="2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34;p71"/>
            <p:cNvSpPr/>
            <p:nvPr/>
          </p:nvSpPr>
          <p:spPr>
            <a:xfrm>
              <a:off x="3687800" y="2933800"/>
              <a:ext cx="51725" cy="48175"/>
            </a:xfrm>
            <a:custGeom>
              <a:avLst/>
              <a:gdLst/>
              <a:ahLst/>
              <a:cxnLst/>
              <a:rect l="l" t="t" r="r" b="b"/>
              <a:pathLst>
                <a:path w="2069" h="1927" extrusionOk="0">
                  <a:moveTo>
                    <a:pt x="1110" y="0"/>
                  </a:moveTo>
                  <a:cubicBezTo>
                    <a:pt x="1052" y="0"/>
                    <a:pt x="994" y="6"/>
                    <a:pt x="935" y="17"/>
                  </a:cubicBezTo>
                  <a:cubicBezTo>
                    <a:pt x="401" y="50"/>
                    <a:pt x="1" y="551"/>
                    <a:pt x="34" y="1084"/>
                  </a:cubicBezTo>
                  <a:cubicBezTo>
                    <a:pt x="95" y="1576"/>
                    <a:pt x="525" y="1926"/>
                    <a:pt x="1009" y="1926"/>
                  </a:cubicBezTo>
                  <a:cubicBezTo>
                    <a:pt x="1051" y="1926"/>
                    <a:pt x="1093" y="1923"/>
                    <a:pt x="1135" y="1918"/>
                  </a:cubicBezTo>
                  <a:cubicBezTo>
                    <a:pt x="1669" y="1852"/>
                    <a:pt x="2069" y="1385"/>
                    <a:pt x="2035" y="851"/>
                  </a:cubicBezTo>
                  <a:cubicBezTo>
                    <a:pt x="1976" y="346"/>
                    <a:pt x="1574" y="0"/>
                    <a:pt x="1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35;p71"/>
            <p:cNvSpPr/>
            <p:nvPr/>
          </p:nvSpPr>
          <p:spPr>
            <a:xfrm>
              <a:off x="3674450" y="2904075"/>
              <a:ext cx="101775" cy="29800"/>
            </a:xfrm>
            <a:custGeom>
              <a:avLst/>
              <a:gdLst/>
              <a:ahLst/>
              <a:cxnLst/>
              <a:rect l="l" t="t" r="r" b="b"/>
              <a:pathLst>
                <a:path w="4071" h="1192" extrusionOk="0">
                  <a:moveTo>
                    <a:pt x="2171" y="0"/>
                  </a:moveTo>
                  <a:cubicBezTo>
                    <a:pt x="2115" y="0"/>
                    <a:pt x="2059" y="2"/>
                    <a:pt x="2002" y="5"/>
                  </a:cubicBezTo>
                  <a:cubicBezTo>
                    <a:pt x="1435" y="38"/>
                    <a:pt x="902" y="239"/>
                    <a:pt x="435" y="605"/>
                  </a:cubicBezTo>
                  <a:cubicBezTo>
                    <a:pt x="101" y="872"/>
                    <a:pt x="1" y="1139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05" y="635"/>
                    <a:pt x="2173" y="633"/>
                    <a:pt x="2240" y="633"/>
                  </a:cubicBezTo>
                  <a:cubicBezTo>
                    <a:pt x="3109" y="633"/>
                    <a:pt x="3759" y="962"/>
                    <a:pt x="3973" y="962"/>
                  </a:cubicBezTo>
                  <a:cubicBezTo>
                    <a:pt x="4004" y="962"/>
                    <a:pt x="4025" y="955"/>
                    <a:pt x="4037" y="939"/>
                  </a:cubicBezTo>
                  <a:cubicBezTo>
                    <a:pt x="4071" y="872"/>
                    <a:pt x="3970" y="639"/>
                    <a:pt x="3604" y="439"/>
                  </a:cubicBezTo>
                  <a:cubicBezTo>
                    <a:pt x="3183" y="138"/>
                    <a:pt x="2681" y="0"/>
                    <a:pt x="2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36;p71"/>
            <p:cNvSpPr/>
            <p:nvPr/>
          </p:nvSpPr>
          <p:spPr>
            <a:xfrm>
              <a:off x="3856250" y="2896650"/>
              <a:ext cx="98425" cy="226025"/>
            </a:xfrm>
            <a:custGeom>
              <a:avLst/>
              <a:gdLst/>
              <a:ahLst/>
              <a:cxnLst/>
              <a:rect l="l" t="t" r="r" b="b"/>
              <a:pathLst>
                <a:path w="3937" h="9041" extrusionOk="0">
                  <a:moveTo>
                    <a:pt x="139" y="0"/>
                  </a:moveTo>
                  <a:cubicBezTo>
                    <a:pt x="137" y="0"/>
                    <a:pt x="136" y="1"/>
                    <a:pt x="134" y="2"/>
                  </a:cubicBezTo>
                  <a:cubicBezTo>
                    <a:pt x="1" y="69"/>
                    <a:pt x="1002" y="2504"/>
                    <a:pt x="2336" y="5406"/>
                  </a:cubicBezTo>
                  <a:cubicBezTo>
                    <a:pt x="2669" y="6140"/>
                    <a:pt x="2970" y="6807"/>
                    <a:pt x="3270" y="7474"/>
                  </a:cubicBezTo>
                  <a:cubicBezTo>
                    <a:pt x="3437" y="7707"/>
                    <a:pt x="3537" y="8008"/>
                    <a:pt x="3537" y="8274"/>
                  </a:cubicBezTo>
                  <a:cubicBezTo>
                    <a:pt x="3503" y="8475"/>
                    <a:pt x="3236" y="8541"/>
                    <a:pt x="2970" y="8608"/>
                  </a:cubicBezTo>
                  <a:cubicBezTo>
                    <a:pt x="1869" y="8808"/>
                    <a:pt x="1202" y="8942"/>
                    <a:pt x="1202" y="9008"/>
                  </a:cubicBezTo>
                  <a:cubicBezTo>
                    <a:pt x="1212" y="9029"/>
                    <a:pt x="1286" y="9040"/>
                    <a:pt x="1418" y="9040"/>
                  </a:cubicBezTo>
                  <a:cubicBezTo>
                    <a:pt x="1701" y="9040"/>
                    <a:pt x="2251" y="8989"/>
                    <a:pt x="3003" y="8875"/>
                  </a:cubicBezTo>
                  <a:cubicBezTo>
                    <a:pt x="3170" y="8875"/>
                    <a:pt x="3337" y="8841"/>
                    <a:pt x="3470" y="8775"/>
                  </a:cubicBezTo>
                  <a:cubicBezTo>
                    <a:pt x="3670" y="8708"/>
                    <a:pt x="3837" y="8575"/>
                    <a:pt x="3904" y="8374"/>
                  </a:cubicBezTo>
                  <a:cubicBezTo>
                    <a:pt x="3937" y="8008"/>
                    <a:pt x="3870" y="7607"/>
                    <a:pt x="3670" y="7307"/>
                  </a:cubicBezTo>
                  <a:cubicBezTo>
                    <a:pt x="3403" y="6607"/>
                    <a:pt x="3070" y="5939"/>
                    <a:pt x="2769" y="5206"/>
                  </a:cubicBezTo>
                  <a:cubicBezTo>
                    <a:pt x="1454" y="2311"/>
                    <a:pt x="26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37;p71"/>
            <p:cNvSpPr/>
            <p:nvPr/>
          </p:nvSpPr>
          <p:spPr>
            <a:xfrm>
              <a:off x="3657775" y="3388700"/>
              <a:ext cx="268550" cy="104200"/>
            </a:xfrm>
            <a:custGeom>
              <a:avLst/>
              <a:gdLst/>
              <a:ahLst/>
              <a:cxnLst/>
              <a:rect l="l" t="t" r="r" b="b"/>
              <a:pathLst>
                <a:path w="10742" h="4168" extrusionOk="0">
                  <a:moveTo>
                    <a:pt x="1" y="1"/>
                  </a:moveTo>
                  <a:cubicBezTo>
                    <a:pt x="1" y="1"/>
                    <a:pt x="2337" y="4168"/>
                    <a:pt x="8382" y="4168"/>
                  </a:cubicBezTo>
                  <a:cubicBezTo>
                    <a:pt x="9113" y="4168"/>
                    <a:pt x="9899" y="4107"/>
                    <a:pt x="10742" y="3970"/>
                  </a:cubicBezTo>
                  <a:lnTo>
                    <a:pt x="10742" y="2135"/>
                  </a:lnTo>
                  <a:cubicBezTo>
                    <a:pt x="10215" y="2178"/>
                    <a:pt x="9688" y="2199"/>
                    <a:pt x="9162" y="2199"/>
                  </a:cubicBezTo>
                  <a:cubicBezTo>
                    <a:pt x="5985" y="2199"/>
                    <a:pt x="2834" y="1431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38;p71"/>
            <p:cNvSpPr/>
            <p:nvPr/>
          </p:nvSpPr>
          <p:spPr>
            <a:xfrm>
              <a:off x="3651100" y="2803225"/>
              <a:ext cx="125125" cy="40650"/>
            </a:xfrm>
            <a:custGeom>
              <a:avLst/>
              <a:gdLst/>
              <a:ahLst/>
              <a:cxnLst/>
              <a:rect l="l" t="t" r="r" b="b"/>
              <a:pathLst>
                <a:path w="5005" h="1626" extrusionOk="0">
                  <a:moveTo>
                    <a:pt x="3081" y="0"/>
                  </a:moveTo>
                  <a:cubicBezTo>
                    <a:pt x="2185" y="0"/>
                    <a:pt x="1296" y="283"/>
                    <a:pt x="535" y="837"/>
                  </a:cubicBezTo>
                  <a:cubicBezTo>
                    <a:pt x="134" y="1137"/>
                    <a:pt x="1" y="1437"/>
                    <a:pt x="68" y="1537"/>
                  </a:cubicBezTo>
                  <a:cubicBezTo>
                    <a:pt x="114" y="1599"/>
                    <a:pt x="204" y="1625"/>
                    <a:pt x="330" y="1625"/>
                  </a:cubicBezTo>
                  <a:cubicBezTo>
                    <a:pt x="747" y="1625"/>
                    <a:pt x="1563" y="1342"/>
                    <a:pt x="2536" y="1137"/>
                  </a:cubicBezTo>
                  <a:cubicBezTo>
                    <a:pt x="3804" y="903"/>
                    <a:pt x="4871" y="970"/>
                    <a:pt x="4971" y="670"/>
                  </a:cubicBezTo>
                  <a:cubicBezTo>
                    <a:pt x="5005" y="537"/>
                    <a:pt x="4738" y="336"/>
                    <a:pt x="4271" y="170"/>
                  </a:cubicBezTo>
                  <a:cubicBezTo>
                    <a:pt x="3880" y="56"/>
                    <a:pt x="3480" y="0"/>
                    <a:pt x="3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39;p71"/>
            <p:cNvSpPr/>
            <p:nvPr/>
          </p:nvSpPr>
          <p:spPr>
            <a:xfrm>
              <a:off x="3932150" y="2801500"/>
              <a:ext cx="95925" cy="31250"/>
            </a:xfrm>
            <a:custGeom>
              <a:avLst/>
              <a:gdLst/>
              <a:ahLst/>
              <a:cxnLst/>
              <a:rect l="l" t="t" r="r" b="b"/>
              <a:pathLst>
                <a:path w="3837" h="1250" extrusionOk="0">
                  <a:moveTo>
                    <a:pt x="2036" y="1"/>
                  </a:moveTo>
                  <a:cubicBezTo>
                    <a:pt x="1992" y="1"/>
                    <a:pt x="1947" y="2"/>
                    <a:pt x="1902" y="5"/>
                  </a:cubicBezTo>
                  <a:cubicBezTo>
                    <a:pt x="1368" y="5"/>
                    <a:pt x="834" y="205"/>
                    <a:pt x="434" y="505"/>
                  </a:cubicBezTo>
                  <a:cubicBezTo>
                    <a:pt x="100" y="772"/>
                    <a:pt x="0" y="1006"/>
                    <a:pt x="100" y="1139"/>
                  </a:cubicBezTo>
                  <a:cubicBezTo>
                    <a:pt x="159" y="1221"/>
                    <a:pt x="290" y="1249"/>
                    <a:pt x="474" y="1249"/>
                  </a:cubicBezTo>
                  <a:cubicBezTo>
                    <a:pt x="819" y="1249"/>
                    <a:pt x="1349" y="1149"/>
                    <a:pt x="1935" y="1106"/>
                  </a:cubicBezTo>
                  <a:cubicBezTo>
                    <a:pt x="2008" y="1103"/>
                    <a:pt x="2081" y="1102"/>
                    <a:pt x="2152" y="1102"/>
                  </a:cubicBezTo>
                  <a:cubicBezTo>
                    <a:pt x="2593" y="1102"/>
                    <a:pt x="2991" y="1147"/>
                    <a:pt x="3286" y="1147"/>
                  </a:cubicBezTo>
                  <a:cubicBezTo>
                    <a:pt x="3528" y="1147"/>
                    <a:pt x="3701" y="1116"/>
                    <a:pt x="3770" y="1006"/>
                  </a:cubicBezTo>
                  <a:cubicBezTo>
                    <a:pt x="3836" y="872"/>
                    <a:pt x="3736" y="639"/>
                    <a:pt x="3403" y="439"/>
                  </a:cubicBezTo>
                  <a:cubicBezTo>
                    <a:pt x="2975" y="164"/>
                    <a:pt x="2520" y="1"/>
                    <a:pt x="2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0;p71"/>
            <p:cNvSpPr/>
            <p:nvPr/>
          </p:nvSpPr>
          <p:spPr>
            <a:xfrm>
              <a:off x="3823725" y="3147700"/>
              <a:ext cx="91775" cy="77775"/>
            </a:xfrm>
            <a:custGeom>
              <a:avLst/>
              <a:gdLst/>
              <a:ahLst/>
              <a:cxnLst/>
              <a:rect l="l" t="t" r="r" b="b"/>
              <a:pathLst>
                <a:path w="3671" h="3111" extrusionOk="0">
                  <a:moveTo>
                    <a:pt x="1035" y="0"/>
                  </a:moveTo>
                  <a:cubicBezTo>
                    <a:pt x="368" y="301"/>
                    <a:pt x="1" y="1034"/>
                    <a:pt x="134" y="1768"/>
                  </a:cubicBezTo>
                  <a:cubicBezTo>
                    <a:pt x="301" y="2502"/>
                    <a:pt x="902" y="3036"/>
                    <a:pt x="1635" y="3103"/>
                  </a:cubicBezTo>
                  <a:cubicBezTo>
                    <a:pt x="1693" y="3108"/>
                    <a:pt x="1749" y="3110"/>
                    <a:pt x="1806" y="3110"/>
                  </a:cubicBezTo>
                  <a:cubicBezTo>
                    <a:pt x="2476" y="3110"/>
                    <a:pt x="3098" y="2750"/>
                    <a:pt x="3437" y="2135"/>
                  </a:cubicBezTo>
                  <a:cubicBezTo>
                    <a:pt x="3603" y="1868"/>
                    <a:pt x="3670" y="1535"/>
                    <a:pt x="3537" y="1201"/>
                  </a:cubicBezTo>
                  <a:cubicBezTo>
                    <a:pt x="3437" y="1001"/>
                    <a:pt x="3237" y="801"/>
                    <a:pt x="3036" y="701"/>
                  </a:cubicBezTo>
                  <a:cubicBezTo>
                    <a:pt x="2469" y="267"/>
                    <a:pt x="1769" y="0"/>
                    <a:pt x="103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41;p71"/>
            <p:cNvSpPr/>
            <p:nvPr/>
          </p:nvSpPr>
          <p:spPr>
            <a:xfrm>
              <a:off x="3812050" y="3145100"/>
              <a:ext cx="104275" cy="60300"/>
            </a:xfrm>
            <a:custGeom>
              <a:avLst/>
              <a:gdLst/>
              <a:ahLst/>
              <a:cxnLst/>
              <a:rect l="l" t="t" r="r" b="b"/>
              <a:pathLst>
                <a:path w="4171" h="2412" extrusionOk="0">
                  <a:moveTo>
                    <a:pt x="92" y="0"/>
                  </a:moveTo>
                  <a:cubicBezTo>
                    <a:pt x="83" y="0"/>
                    <a:pt x="75" y="1"/>
                    <a:pt x="68" y="4"/>
                  </a:cubicBezTo>
                  <a:cubicBezTo>
                    <a:pt x="1" y="71"/>
                    <a:pt x="101" y="338"/>
                    <a:pt x="368" y="705"/>
                  </a:cubicBezTo>
                  <a:cubicBezTo>
                    <a:pt x="735" y="1172"/>
                    <a:pt x="1202" y="1572"/>
                    <a:pt x="1735" y="1872"/>
                  </a:cubicBezTo>
                  <a:cubicBezTo>
                    <a:pt x="2236" y="2172"/>
                    <a:pt x="2836" y="2339"/>
                    <a:pt x="3437" y="2406"/>
                  </a:cubicBezTo>
                  <a:cubicBezTo>
                    <a:pt x="3487" y="2410"/>
                    <a:pt x="3535" y="2411"/>
                    <a:pt x="3581" y="2411"/>
                  </a:cubicBezTo>
                  <a:cubicBezTo>
                    <a:pt x="3958" y="2411"/>
                    <a:pt x="4171" y="2299"/>
                    <a:pt x="4171" y="2239"/>
                  </a:cubicBezTo>
                  <a:cubicBezTo>
                    <a:pt x="4171" y="2139"/>
                    <a:pt x="3904" y="2106"/>
                    <a:pt x="3503" y="1939"/>
                  </a:cubicBezTo>
                  <a:cubicBezTo>
                    <a:pt x="3003" y="1772"/>
                    <a:pt x="2503" y="1539"/>
                    <a:pt x="2069" y="1272"/>
                  </a:cubicBezTo>
                  <a:cubicBezTo>
                    <a:pt x="983" y="697"/>
                    <a:pt x="295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42;p71"/>
            <p:cNvSpPr/>
            <p:nvPr/>
          </p:nvSpPr>
          <p:spPr>
            <a:xfrm>
              <a:off x="3213300" y="2602950"/>
              <a:ext cx="562100" cy="1105175"/>
            </a:xfrm>
            <a:custGeom>
              <a:avLst/>
              <a:gdLst/>
              <a:ahLst/>
              <a:cxnLst/>
              <a:rect l="l" t="t" r="r" b="b"/>
              <a:pathLst>
                <a:path w="22484" h="44207" extrusionOk="0">
                  <a:moveTo>
                    <a:pt x="15866" y="0"/>
                  </a:moveTo>
                  <a:cubicBezTo>
                    <a:pt x="15324" y="0"/>
                    <a:pt x="14765" y="60"/>
                    <a:pt x="14211" y="208"/>
                  </a:cubicBezTo>
                  <a:cubicBezTo>
                    <a:pt x="11208" y="1042"/>
                    <a:pt x="9074" y="3344"/>
                    <a:pt x="7673" y="8981"/>
                  </a:cubicBezTo>
                  <a:cubicBezTo>
                    <a:pt x="6305" y="14585"/>
                    <a:pt x="7606" y="19489"/>
                    <a:pt x="5238" y="22991"/>
                  </a:cubicBezTo>
                  <a:cubicBezTo>
                    <a:pt x="2903" y="26527"/>
                    <a:pt x="0" y="29129"/>
                    <a:pt x="334" y="32865"/>
                  </a:cubicBezTo>
                  <a:cubicBezTo>
                    <a:pt x="701" y="36568"/>
                    <a:pt x="3203" y="44206"/>
                    <a:pt x="3203" y="44206"/>
                  </a:cubicBezTo>
                  <a:lnTo>
                    <a:pt x="12109" y="41605"/>
                  </a:lnTo>
                  <a:cubicBezTo>
                    <a:pt x="17546" y="39703"/>
                    <a:pt x="18080" y="27795"/>
                    <a:pt x="14411" y="22091"/>
                  </a:cubicBezTo>
                  <a:cubicBezTo>
                    <a:pt x="16879" y="19255"/>
                    <a:pt x="17380" y="15186"/>
                    <a:pt x="15645" y="11850"/>
                  </a:cubicBezTo>
                  <a:cubicBezTo>
                    <a:pt x="20215" y="10582"/>
                    <a:pt x="22483" y="5445"/>
                    <a:pt x="20348" y="1176"/>
                  </a:cubicBezTo>
                  <a:cubicBezTo>
                    <a:pt x="20348" y="1176"/>
                    <a:pt x="18264" y="0"/>
                    <a:pt x="15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3;p71"/>
            <p:cNvSpPr/>
            <p:nvPr/>
          </p:nvSpPr>
          <p:spPr>
            <a:xfrm>
              <a:off x="3229975" y="2635650"/>
              <a:ext cx="420325" cy="879000"/>
            </a:xfrm>
            <a:custGeom>
              <a:avLst/>
              <a:gdLst/>
              <a:ahLst/>
              <a:cxnLst/>
              <a:rect l="l" t="t" r="r" b="b"/>
              <a:pathLst>
                <a:path w="16813" h="35160" extrusionOk="0">
                  <a:moveTo>
                    <a:pt x="16679" y="1"/>
                  </a:moveTo>
                  <a:cubicBezTo>
                    <a:pt x="16679" y="1"/>
                    <a:pt x="16679" y="34"/>
                    <a:pt x="16679" y="101"/>
                  </a:cubicBezTo>
                  <a:lnTo>
                    <a:pt x="16701" y="198"/>
                  </a:lnTo>
                  <a:lnTo>
                    <a:pt x="16701" y="198"/>
                  </a:lnTo>
                  <a:cubicBezTo>
                    <a:pt x="16695" y="132"/>
                    <a:pt x="16687" y="67"/>
                    <a:pt x="16679" y="1"/>
                  </a:cubicBezTo>
                  <a:close/>
                  <a:moveTo>
                    <a:pt x="16701" y="198"/>
                  </a:moveTo>
                  <a:cubicBezTo>
                    <a:pt x="16744" y="666"/>
                    <a:pt x="16734" y="1130"/>
                    <a:pt x="16646" y="1569"/>
                  </a:cubicBezTo>
                  <a:cubicBezTo>
                    <a:pt x="16446" y="2603"/>
                    <a:pt x="15678" y="3970"/>
                    <a:pt x="14311" y="5205"/>
                  </a:cubicBezTo>
                  <a:cubicBezTo>
                    <a:pt x="13644" y="5838"/>
                    <a:pt x="12810" y="6439"/>
                    <a:pt x="11976" y="7139"/>
                  </a:cubicBezTo>
                  <a:cubicBezTo>
                    <a:pt x="11042" y="7840"/>
                    <a:pt x="10208" y="8707"/>
                    <a:pt x="9541" y="9675"/>
                  </a:cubicBezTo>
                  <a:cubicBezTo>
                    <a:pt x="9374" y="9941"/>
                    <a:pt x="9241" y="10208"/>
                    <a:pt x="9107" y="10509"/>
                  </a:cubicBezTo>
                  <a:cubicBezTo>
                    <a:pt x="8974" y="10809"/>
                    <a:pt x="8874" y="11109"/>
                    <a:pt x="8774" y="11409"/>
                  </a:cubicBezTo>
                  <a:cubicBezTo>
                    <a:pt x="8607" y="12076"/>
                    <a:pt x="8507" y="12710"/>
                    <a:pt x="8440" y="13377"/>
                  </a:cubicBezTo>
                  <a:cubicBezTo>
                    <a:pt x="8340" y="14745"/>
                    <a:pt x="8407" y="16113"/>
                    <a:pt x="8340" y="17514"/>
                  </a:cubicBezTo>
                  <a:cubicBezTo>
                    <a:pt x="8307" y="18214"/>
                    <a:pt x="8206" y="18915"/>
                    <a:pt x="8040" y="19582"/>
                  </a:cubicBezTo>
                  <a:cubicBezTo>
                    <a:pt x="7873" y="20215"/>
                    <a:pt x="7606" y="20849"/>
                    <a:pt x="7239" y="21416"/>
                  </a:cubicBezTo>
                  <a:cubicBezTo>
                    <a:pt x="6472" y="22484"/>
                    <a:pt x="5404" y="23251"/>
                    <a:pt x="4437" y="23985"/>
                  </a:cubicBezTo>
                  <a:cubicBezTo>
                    <a:pt x="1935" y="25786"/>
                    <a:pt x="334" y="28588"/>
                    <a:pt x="67" y="31657"/>
                  </a:cubicBezTo>
                  <a:cubicBezTo>
                    <a:pt x="1" y="32291"/>
                    <a:pt x="1" y="32958"/>
                    <a:pt x="67" y="33592"/>
                  </a:cubicBezTo>
                  <a:cubicBezTo>
                    <a:pt x="101" y="34125"/>
                    <a:pt x="201" y="34659"/>
                    <a:pt x="334" y="35159"/>
                  </a:cubicBezTo>
                  <a:cubicBezTo>
                    <a:pt x="368" y="35126"/>
                    <a:pt x="368" y="35093"/>
                    <a:pt x="334" y="35059"/>
                  </a:cubicBezTo>
                  <a:cubicBezTo>
                    <a:pt x="334" y="34993"/>
                    <a:pt x="334" y="34893"/>
                    <a:pt x="301" y="34759"/>
                  </a:cubicBezTo>
                  <a:cubicBezTo>
                    <a:pt x="234" y="34359"/>
                    <a:pt x="167" y="33992"/>
                    <a:pt x="134" y="33592"/>
                  </a:cubicBezTo>
                  <a:cubicBezTo>
                    <a:pt x="101" y="32958"/>
                    <a:pt x="134" y="32324"/>
                    <a:pt x="167" y="31690"/>
                  </a:cubicBezTo>
                  <a:cubicBezTo>
                    <a:pt x="267" y="30856"/>
                    <a:pt x="468" y="30056"/>
                    <a:pt x="734" y="29255"/>
                  </a:cubicBezTo>
                  <a:cubicBezTo>
                    <a:pt x="1068" y="28321"/>
                    <a:pt x="1535" y="27421"/>
                    <a:pt x="2135" y="26587"/>
                  </a:cubicBezTo>
                  <a:cubicBezTo>
                    <a:pt x="2803" y="25653"/>
                    <a:pt x="3637" y="24819"/>
                    <a:pt x="4571" y="24152"/>
                  </a:cubicBezTo>
                  <a:cubicBezTo>
                    <a:pt x="5538" y="23418"/>
                    <a:pt x="6639" y="22684"/>
                    <a:pt x="7406" y="21550"/>
                  </a:cubicBezTo>
                  <a:cubicBezTo>
                    <a:pt x="7806" y="20949"/>
                    <a:pt x="8073" y="20316"/>
                    <a:pt x="8240" y="19648"/>
                  </a:cubicBezTo>
                  <a:cubicBezTo>
                    <a:pt x="8407" y="18981"/>
                    <a:pt x="8540" y="18281"/>
                    <a:pt x="8573" y="17580"/>
                  </a:cubicBezTo>
                  <a:cubicBezTo>
                    <a:pt x="8640" y="16146"/>
                    <a:pt x="8573" y="14745"/>
                    <a:pt x="8673" y="13411"/>
                  </a:cubicBezTo>
                  <a:cubicBezTo>
                    <a:pt x="8707" y="12777"/>
                    <a:pt x="8840" y="12143"/>
                    <a:pt x="8974" y="11509"/>
                  </a:cubicBezTo>
                  <a:cubicBezTo>
                    <a:pt x="9074" y="11209"/>
                    <a:pt x="9174" y="10909"/>
                    <a:pt x="9307" y="10609"/>
                  </a:cubicBezTo>
                  <a:cubicBezTo>
                    <a:pt x="9407" y="10342"/>
                    <a:pt x="9541" y="10042"/>
                    <a:pt x="9708" y="9775"/>
                  </a:cubicBezTo>
                  <a:cubicBezTo>
                    <a:pt x="10375" y="8841"/>
                    <a:pt x="11175" y="7973"/>
                    <a:pt x="12076" y="7273"/>
                  </a:cubicBezTo>
                  <a:cubicBezTo>
                    <a:pt x="12943" y="6572"/>
                    <a:pt x="13744" y="5972"/>
                    <a:pt x="14444" y="5338"/>
                  </a:cubicBezTo>
                  <a:cubicBezTo>
                    <a:pt x="15812" y="4037"/>
                    <a:pt x="16546" y="2636"/>
                    <a:pt x="16713" y="1602"/>
                  </a:cubicBezTo>
                  <a:cubicBezTo>
                    <a:pt x="16779" y="1202"/>
                    <a:pt x="16813" y="802"/>
                    <a:pt x="16746" y="401"/>
                  </a:cubicBezTo>
                  <a:lnTo>
                    <a:pt x="16701" y="19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4;p71"/>
            <p:cNvSpPr/>
            <p:nvPr/>
          </p:nvSpPr>
          <p:spPr>
            <a:xfrm>
              <a:off x="3912125" y="4145900"/>
              <a:ext cx="224350" cy="722275"/>
            </a:xfrm>
            <a:custGeom>
              <a:avLst/>
              <a:gdLst/>
              <a:ahLst/>
              <a:cxnLst/>
              <a:rect l="l" t="t" r="r" b="b"/>
              <a:pathLst>
                <a:path w="8974" h="28891" extrusionOk="0">
                  <a:moveTo>
                    <a:pt x="701" y="1"/>
                  </a:moveTo>
                  <a:cubicBezTo>
                    <a:pt x="334" y="5705"/>
                    <a:pt x="1" y="11409"/>
                    <a:pt x="134" y="17113"/>
                  </a:cubicBezTo>
                  <a:cubicBezTo>
                    <a:pt x="134" y="18981"/>
                    <a:pt x="334" y="20883"/>
                    <a:pt x="801" y="22717"/>
                  </a:cubicBezTo>
                  <a:cubicBezTo>
                    <a:pt x="1235" y="24552"/>
                    <a:pt x="2236" y="26220"/>
                    <a:pt x="3670" y="27487"/>
                  </a:cubicBezTo>
                  <a:cubicBezTo>
                    <a:pt x="4743" y="28341"/>
                    <a:pt x="6118" y="28891"/>
                    <a:pt x="7484" y="28891"/>
                  </a:cubicBezTo>
                  <a:cubicBezTo>
                    <a:pt x="7987" y="28891"/>
                    <a:pt x="8489" y="28816"/>
                    <a:pt x="8974" y="28655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5;p71"/>
            <p:cNvSpPr/>
            <p:nvPr/>
          </p:nvSpPr>
          <p:spPr>
            <a:xfrm>
              <a:off x="3321700" y="4197625"/>
              <a:ext cx="102600" cy="443675"/>
            </a:xfrm>
            <a:custGeom>
              <a:avLst/>
              <a:gdLst/>
              <a:ahLst/>
              <a:cxnLst/>
              <a:rect l="l" t="t" r="r" b="b"/>
              <a:pathLst>
                <a:path w="4104" h="17747" extrusionOk="0">
                  <a:moveTo>
                    <a:pt x="301" y="0"/>
                  </a:moveTo>
                  <a:lnTo>
                    <a:pt x="301" y="0"/>
                  </a:lnTo>
                  <a:cubicBezTo>
                    <a:pt x="301" y="33"/>
                    <a:pt x="268" y="100"/>
                    <a:pt x="268" y="167"/>
                  </a:cubicBezTo>
                  <a:cubicBezTo>
                    <a:pt x="234" y="300"/>
                    <a:pt x="201" y="467"/>
                    <a:pt x="168" y="701"/>
                  </a:cubicBezTo>
                  <a:cubicBezTo>
                    <a:pt x="68" y="1368"/>
                    <a:pt x="34" y="2001"/>
                    <a:pt x="1" y="2669"/>
                  </a:cubicBezTo>
                  <a:cubicBezTo>
                    <a:pt x="1" y="4870"/>
                    <a:pt x="268" y="7038"/>
                    <a:pt x="835" y="9140"/>
                  </a:cubicBezTo>
                  <a:cubicBezTo>
                    <a:pt x="1435" y="11241"/>
                    <a:pt x="2136" y="13276"/>
                    <a:pt x="3003" y="15278"/>
                  </a:cubicBezTo>
                  <a:cubicBezTo>
                    <a:pt x="3337" y="16045"/>
                    <a:pt x="3603" y="16679"/>
                    <a:pt x="3804" y="17112"/>
                  </a:cubicBezTo>
                  <a:cubicBezTo>
                    <a:pt x="3870" y="17312"/>
                    <a:pt x="4004" y="17546"/>
                    <a:pt x="4104" y="17746"/>
                  </a:cubicBezTo>
                  <a:cubicBezTo>
                    <a:pt x="4037" y="17513"/>
                    <a:pt x="3970" y="17279"/>
                    <a:pt x="3870" y="17079"/>
                  </a:cubicBezTo>
                  <a:cubicBezTo>
                    <a:pt x="3670" y="16612"/>
                    <a:pt x="3437" y="15978"/>
                    <a:pt x="3136" y="15244"/>
                  </a:cubicBezTo>
                  <a:cubicBezTo>
                    <a:pt x="2336" y="13210"/>
                    <a:pt x="1635" y="11175"/>
                    <a:pt x="1068" y="9073"/>
                  </a:cubicBezTo>
                  <a:cubicBezTo>
                    <a:pt x="468" y="7005"/>
                    <a:pt x="201" y="4837"/>
                    <a:pt x="168" y="2669"/>
                  </a:cubicBezTo>
                  <a:cubicBezTo>
                    <a:pt x="168" y="1835"/>
                    <a:pt x="201" y="1168"/>
                    <a:pt x="268" y="701"/>
                  </a:cubicBezTo>
                  <a:cubicBezTo>
                    <a:pt x="301" y="467"/>
                    <a:pt x="301" y="2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6;p71"/>
            <p:cNvSpPr/>
            <p:nvPr/>
          </p:nvSpPr>
          <p:spPr>
            <a:xfrm>
              <a:off x="3760350" y="3903225"/>
              <a:ext cx="135125" cy="300475"/>
            </a:xfrm>
            <a:custGeom>
              <a:avLst/>
              <a:gdLst/>
              <a:ahLst/>
              <a:cxnLst/>
              <a:rect l="l" t="t" r="r" b="b"/>
              <a:pathLst>
                <a:path w="5405" h="12019" extrusionOk="0">
                  <a:moveTo>
                    <a:pt x="1" y="1"/>
                  </a:moveTo>
                  <a:cubicBezTo>
                    <a:pt x="34" y="168"/>
                    <a:pt x="67" y="368"/>
                    <a:pt x="101" y="568"/>
                  </a:cubicBezTo>
                  <a:cubicBezTo>
                    <a:pt x="168" y="968"/>
                    <a:pt x="301" y="1502"/>
                    <a:pt x="401" y="2136"/>
                  </a:cubicBezTo>
                  <a:cubicBezTo>
                    <a:pt x="701" y="3470"/>
                    <a:pt x="1068" y="5305"/>
                    <a:pt x="1535" y="7306"/>
                  </a:cubicBezTo>
                  <a:cubicBezTo>
                    <a:pt x="1769" y="8307"/>
                    <a:pt x="1969" y="9274"/>
                    <a:pt x="2169" y="10142"/>
                  </a:cubicBezTo>
                  <a:cubicBezTo>
                    <a:pt x="2236" y="10575"/>
                    <a:pt x="2369" y="10975"/>
                    <a:pt x="2536" y="11376"/>
                  </a:cubicBezTo>
                  <a:cubicBezTo>
                    <a:pt x="2703" y="11743"/>
                    <a:pt x="3070" y="11976"/>
                    <a:pt x="3470" y="12010"/>
                  </a:cubicBezTo>
                  <a:cubicBezTo>
                    <a:pt x="3527" y="12015"/>
                    <a:pt x="3583" y="12018"/>
                    <a:pt x="3639" y="12018"/>
                  </a:cubicBezTo>
                  <a:cubicBezTo>
                    <a:pt x="3906" y="12018"/>
                    <a:pt x="4155" y="11953"/>
                    <a:pt x="4404" y="11843"/>
                  </a:cubicBezTo>
                  <a:cubicBezTo>
                    <a:pt x="4604" y="11743"/>
                    <a:pt x="4804" y="11609"/>
                    <a:pt x="5004" y="11476"/>
                  </a:cubicBezTo>
                  <a:cubicBezTo>
                    <a:pt x="5138" y="11342"/>
                    <a:pt x="5271" y="11209"/>
                    <a:pt x="5405" y="11042"/>
                  </a:cubicBezTo>
                  <a:lnTo>
                    <a:pt x="5405" y="11042"/>
                  </a:lnTo>
                  <a:cubicBezTo>
                    <a:pt x="5238" y="11142"/>
                    <a:pt x="5104" y="11276"/>
                    <a:pt x="4971" y="11376"/>
                  </a:cubicBezTo>
                  <a:cubicBezTo>
                    <a:pt x="4574" y="11681"/>
                    <a:pt x="4120" y="11847"/>
                    <a:pt x="3637" y="11847"/>
                  </a:cubicBezTo>
                  <a:cubicBezTo>
                    <a:pt x="3593" y="11847"/>
                    <a:pt x="3548" y="11846"/>
                    <a:pt x="3503" y="11843"/>
                  </a:cubicBezTo>
                  <a:cubicBezTo>
                    <a:pt x="3170" y="11809"/>
                    <a:pt x="2836" y="11609"/>
                    <a:pt x="2669" y="11309"/>
                  </a:cubicBezTo>
                  <a:cubicBezTo>
                    <a:pt x="2536" y="10909"/>
                    <a:pt x="2436" y="10508"/>
                    <a:pt x="2369" y="10108"/>
                  </a:cubicBezTo>
                  <a:cubicBezTo>
                    <a:pt x="2169" y="9208"/>
                    <a:pt x="1969" y="8274"/>
                    <a:pt x="1735" y="7273"/>
                  </a:cubicBezTo>
                  <a:cubicBezTo>
                    <a:pt x="1302" y="5238"/>
                    <a:pt x="868" y="3437"/>
                    <a:pt x="568" y="2102"/>
                  </a:cubicBezTo>
                  <a:lnTo>
                    <a:pt x="168" y="568"/>
                  </a:lnTo>
                  <a:cubicBezTo>
                    <a:pt x="134" y="368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47;p71"/>
            <p:cNvSpPr/>
            <p:nvPr/>
          </p:nvSpPr>
          <p:spPr>
            <a:xfrm>
              <a:off x="3802875" y="3928775"/>
              <a:ext cx="56475" cy="54150"/>
            </a:xfrm>
            <a:custGeom>
              <a:avLst/>
              <a:gdLst/>
              <a:ahLst/>
              <a:cxnLst/>
              <a:rect l="l" t="t" r="r" b="b"/>
              <a:pathLst>
                <a:path w="2259" h="2166" extrusionOk="0">
                  <a:moveTo>
                    <a:pt x="1133" y="1"/>
                  </a:moveTo>
                  <a:cubicBezTo>
                    <a:pt x="1079" y="1"/>
                    <a:pt x="1023" y="5"/>
                    <a:pt x="968" y="13"/>
                  </a:cubicBezTo>
                  <a:cubicBezTo>
                    <a:pt x="802" y="46"/>
                    <a:pt x="735" y="113"/>
                    <a:pt x="735" y="113"/>
                  </a:cubicBezTo>
                  <a:cubicBezTo>
                    <a:pt x="735" y="113"/>
                    <a:pt x="802" y="80"/>
                    <a:pt x="968" y="80"/>
                  </a:cubicBezTo>
                  <a:cubicBezTo>
                    <a:pt x="1168" y="80"/>
                    <a:pt x="1402" y="113"/>
                    <a:pt x="1569" y="247"/>
                  </a:cubicBezTo>
                  <a:cubicBezTo>
                    <a:pt x="1836" y="413"/>
                    <a:pt x="2002" y="680"/>
                    <a:pt x="2036" y="980"/>
                  </a:cubicBezTo>
                  <a:cubicBezTo>
                    <a:pt x="2036" y="1545"/>
                    <a:pt x="1570" y="1928"/>
                    <a:pt x="1074" y="1928"/>
                  </a:cubicBezTo>
                  <a:cubicBezTo>
                    <a:pt x="867" y="1928"/>
                    <a:pt x="654" y="1861"/>
                    <a:pt x="468" y="1714"/>
                  </a:cubicBezTo>
                  <a:cubicBezTo>
                    <a:pt x="268" y="1481"/>
                    <a:pt x="168" y="1181"/>
                    <a:pt x="234" y="880"/>
                  </a:cubicBezTo>
                  <a:cubicBezTo>
                    <a:pt x="268" y="647"/>
                    <a:pt x="335" y="447"/>
                    <a:pt x="501" y="313"/>
                  </a:cubicBezTo>
                  <a:cubicBezTo>
                    <a:pt x="601" y="180"/>
                    <a:pt x="668" y="146"/>
                    <a:pt x="668" y="146"/>
                  </a:cubicBezTo>
                  <a:cubicBezTo>
                    <a:pt x="668" y="138"/>
                    <a:pt x="662" y="134"/>
                    <a:pt x="650" y="134"/>
                  </a:cubicBezTo>
                  <a:cubicBezTo>
                    <a:pt x="616" y="134"/>
                    <a:pt x="535" y="171"/>
                    <a:pt x="435" y="247"/>
                  </a:cubicBezTo>
                  <a:cubicBezTo>
                    <a:pt x="234" y="380"/>
                    <a:pt x="134" y="613"/>
                    <a:pt x="68" y="847"/>
                  </a:cubicBezTo>
                  <a:cubicBezTo>
                    <a:pt x="1" y="1214"/>
                    <a:pt x="101" y="1581"/>
                    <a:pt x="335" y="1848"/>
                  </a:cubicBezTo>
                  <a:cubicBezTo>
                    <a:pt x="564" y="2067"/>
                    <a:pt x="839" y="2165"/>
                    <a:pt x="1108" y="2165"/>
                  </a:cubicBezTo>
                  <a:cubicBezTo>
                    <a:pt x="1699" y="2165"/>
                    <a:pt x="2259" y="1691"/>
                    <a:pt x="2236" y="980"/>
                  </a:cubicBezTo>
                  <a:cubicBezTo>
                    <a:pt x="2203" y="613"/>
                    <a:pt x="1969" y="313"/>
                    <a:pt x="1635" y="146"/>
                  </a:cubicBezTo>
                  <a:cubicBezTo>
                    <a:pt x="1483" y="45"/>
                    <a:pt x="1310" y="1"/>
                    <a:pt x="1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48;p71"/>
            <p:cNvSpPr/>
            <p:nvPr/>
          </p:nvSpPr>
          <p:spPr>
            <a:xfrm>
              <a:off x="3840425" y="4056375"/>
              <a:ext cx="57300" cy="54425"/>
            </a:xfrm>
            <a:custGeom>
              <a:avLst/>
              <a:gdLst/>
              <a:ahLst/>
              <a:cxnLst/>
              <a:rect l="l" t="t" r="r" b="b"/>
              <a:pathLst>
                <a:path w="2292" h="2177" extrusionOk="0">
                  <a:moveTo>
                    <a:pt x="1137" y="1"/>
                  </a:moveTo>
                  <a:cubicBezTo>
                    <a:pt x="1080" y="1"/>
                    <a:pt x="1023" y="5"/>
                    <a:pt x="967" y="13"/>
                  </a:cubicBezTo>
                  <a:cubicBezTo>
                    <a:pt x="801" y="46"/>
                    <a:pt x="734" y="113"/>
                    <a:pt x="734" y="113"/>
                  </a:cubicBezTo>
                  <a:cubicBezTo>
                    <a:pt x="745" y="124"/>
                    <a:pt x="760" y="128"/>
                    <a:pt x="781" y="128"/>
                  </a:cubicBezTo>
                  <a:cubicBezTo>
                    <a:pt x="823" y="128"/>
                    <a:pt x="890" y="113"/>
                    <a:pt x="1001" y="113"/>
                  </a:cubicBezTo>
                  <a:cubicBezTo>
                    <a:pt x="1035" y="107"/>
                    <a:pt x="1070" y="104"/>
                    <a:pt x="1106" y="104"/>
                  </a:cubicBezTo>
                  <a:cubicBezTo>
                    <a:pt x="1279" y="104"/>
                    <a:pt x="1463" y="169"/>
                    <a:pt x="1601" y="280"/>
                  </a:cubicBezTo>
                  <a:cubicBezTo>
                    <a:pt x="1868" y="446"/>
                    <a:pt x="2035" y="713"/>
                    <a:pt x="2068" y="1013"/>
                  </a:cubicBezTo>
                  <a:cubicBezTo>
                    <a:pt x="2068" y="1579"/>
                    <a:pt x="1603" y="1961"/>
                    <a:pt x="1106" y="1961"/>
                  </a:cubicBezTo>
                  <a:cubicBezTo>
                    <a:pt x="899" y="1961"/>
                    <a:pt x="687" y="1894"/>
                    <a:pt x="500" y="1747"/>
                  </a:cubicBezTo>
                  <a:cubicBezTo>
                    <a:pt x="167" y="1314"/>
                    <a:pt x="167" y="713"/>
                    <a:pt x="500" y="313"/>
                  </a:cubicBezTo>
                  <a:cubicBezTo>
                    <a:pt x="600" y="213"/>
                    <a:pt x="667" y="146"/>
                    <a:pt x="667" y="146"/>
                  </a:cubicBezTo>
                  <a:lnTo>
                    <a:pt x="667" y="146"/>
                  </a:lnTo>
                  <a:cubicBezTo>
                    <a:pt x="667" y="146"/>
                    <a:pt x="567" y="146"/>
                    <a:pt x="434" y="246"/>
                  </a:cubicBezTo>
                  <a:cubicBezTo>
                    <a:pt x="267" y="413"/>
                    <a:pt x="133" y="613"/>
                    <a:pt x="100" y="847"/>
                  </a:cubicBezTo>
                  <a:cubicBezTo>
                    <a:pt x="0" y="1214"/>
                    <a:pt x="100" y="1580"/>
                    <a:pt x="334" y="1881"/>
                  </a:cubicBezTo>
                  <a:cubicBezTo>
                    <a:pt x="569" y="2085"/>
                    <a:pt x="845" y="2177"/>
                    <a:pt x="1113" y="2177"/>
                  </a:cubicBezTo>
                  <a:cubicBezTo>
                    <a:pt x="1721" y="2177"/>
                    <a:pt x="2291" y="1707"/>
                    <a:pt x="2268" y="1013"/>
                  </a:cubicBezTo>
                  <a:cubicBezTo>
                    <a:pt x="2202" y="646"/>
                    <a:pt x="1968" y="313"/>
                    <a:pt x="1668" y="146"/>
                  </a:cubicBezTo>
                  <a:cubicBezTo>
                    <a:pt x="1515" y="44"/>
                    <a:pt x="1323" y="1"/>
                    <a:pt x="1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49;p71"/>
            <p:cNvSpPr/>
            <p:nvPr/>
          </p:nvSpPr>
          <p:spPr>
            <a:xfrm>
              <a:off x="3003975" y="3929025"/>
              <a:ext cx="1476075" cy="133575"/>
            </a:xfrm>
            <a:custGeom>
              <a:avLst/>
              <a:gdLst/>
              <a:ahLst/>
              <a:cxnLst/>
              <a:rect l="l" t="t" r="r" b="b"/>
              <a:pathLst>
                <a:path w="59043" h="5343" extrusionOk="0">
                  <a:moveTo>
                    <a:pt x="59014" y="0"/>
                  </a:moveTo>
                  <a:cubicBezTo>
                    <a:pt x="58319" y="0"/>
                    <a:pt x="45388" y="1144"/>
                    <a:pt x="29522" y="2572"/>
                  </a:cubicBezTo>
                  <a:cubicBezTo>
                    <a:pt x="13210" y="4039"/>
                    <a:pt x="1" y="5240"/>
                    <a:pt x="1" y="5340"/>
                  </a:cubicBezTo>
                  <a:cubicBezTo>
                    <a:pt x="1" y="5342"/>
                    <a:pt x="11" y="5343"/>
                    <a:pt x="30" y="5343"/>
                  </a:cubicBezTo>
                  <a:cubicBezTo>
                    <a:pt x="726" y="5343"/>
                    <a:pt x="13688" y="4199"/>
                    <a:pt x="29522" y="2772"/>
                  </a:cubicBezTo>
                  <a:cubicBezTo>
                    <a:pt x="45834" y="1304"/>
                    <a:pt x="59043" y="70"/>
                    <a:pt x="59043" y="3"/>
                  </a:cubicBezTo>
                  <a:cubicBezTo>
                    <a:pt x="59043" y="1"/>
                    <a:pt x="59033" y="0"/>
                    <a:pt x="59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50;p71"/>
            <p:cNvSpPr/>
            <p:nvPr/>
          </p:nvSpPr>
          <p:spPr>
            <a:xfrm>
              <a:off x="2982300" y="3980725"/>
              <a:ext cx="1509425" cy="136050"/>
            </a:xfrm>
            <a:custGeom>
              <a:avLst/>
              <a:gdLst/>
              <a:ahLst/>
              <a:cxnLst/>
              <a:rect l="l" t="t" r="r" b="b"/>
              <a:pathLst>
                <a:path w="60377" h="5442" extrusionOk="0">
                  <a:moveTo>
                    <a:pt x="60347" y="0"/>
                  </a:moveTo>
                  <a:cubicBezTo>
                    <a:pt x="59637" y="0"/>
                    <a:pt x="46412" y="1145"/>
                    <a:pt x="30189" y="2605"/>
                  </a:cubicBezTo>
                  <a:cubicBezTo>
                    <a:pt x="13510" y="4106"/>
                    <a:pt x="1" y="5374"/>
                    <a:pt x="1" y="5440"/>
                  </a:cubicBezTo>
                  <a:cubicBezTo>
                    <a:pt x="1" y="5441"/>
                    <a:pt x="3" y="5441"/>
                    <a:pt x="8" y="5441"/>
                  </a:cubicBezTo>
                  <a:cubicBezTo>
                    <a:pt x="378" y="5441"/>
                    <a:pt x="13743" y="4285"/>
                    <a:pt x="30189" y="2805"/>
                  </a:cubicBezTo>
                  <a:cubicBezTo>
                    <a:pt x="46867" y="1304"/>
                    <a:pt x="60377" y="37"/>
                    <a:pt x="60377" y="3"/>
                  </a:cubicBezTo>
                  <a:cubicBezTo>
                    <a:pt x="60377" y="1"/>
                    <a:pt x="60367" y="0"/>
                    <a:pt x="603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1;p71"/>
            <p:cNvSpPr/>
            <p:nvPr/>
          </p:nvSpPr>
          <p:spPr>
            <a:xfrm>
              <a:off x="3291700" y="3718100"/>
              <a:ext cx="44200" cy="422000"/>
            </a:xfrm>
            <a:custGeom>
              <a:avLst/>
              <a:gdLst/>
              <a:ahLst/>
              <a:cxnLst/>
              <a:rect l="l" t="t" r="r" b="b"/>
              <a:pathLst>
                <a:path w="1768" h="16880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01"/>
                    <a:pt x="67" y="434"/>
                    <a:pt x="100" y="668"/>
                  </a:cubicBezTo>
                  <a:cubicBezTo>
                    <a:pt x="200" y="1068"/>
                    <a:pt x="334" y="1669"/>
                    <a:pt x="500" y="2436"/>
                  </a:cubicBezTo>
                  <a:cubicBezTo>
                    <a:pt x="867" y="4404"/>
                    <a:pt x="1134" y="6405"/>
                    <a:pt x="1334" y="8373"/>
                  </a:cubicBezTo>
                  <a:cubicBezTo>
                    <a:pt x="1501" y="10375"/>
                    <a:pt x="1534" y="12376"/>
                    <a:pt x="1501" y="14378"/>
                  </a:cubicBezTo>
                  <a:cubicBezTo>
                    <a:pt x="1501" y="15178"/>
                    <a:pt x="1468" y="15812"/>
                    <a:pt x="1468" y="16212"/>
                  </a:cubicBezTo>
                  <a:cubicBezTo>
                    <a:pt x="1434" y="16446"/>
                    <a:pt x="1434" y="16679"/>
                    <a:pt x="1468" y="16879"/>
                  </a:cubicBezTo>
                  <a:cubicBezTo>
                    <a:pt x="1501" y="16679"/>
                    <a:pt x="1534" y="16446"/>
                    <a:pt x="1534" y="16212"/>
                  </a:cubicBezTo>
                  <a:cubicBezTo>
                    <a:pt x="1601" y="15812"/>
                    <a:pt x="1635" y="15178"/>
                    <a:pt x="1668" y="14411"/>
                  </a:cubicBezTo>
                  <a:cubicBezTo>
                    <a:pt x="1768" y="12376"/>
                    <a:pt x="1735" y="10375"/>
                    <a:pt x="1534" y="8373"/>
                  </a:cubicBezTo>
                  <a:cubicBezTo>
                    <a:pt x="1368" y="6372"/>
                    <a:pt x="1067" y="4370"/>
                    <a:pt x="634" y="2402"/>
                  </a:cubicBezTo>
                  <a:cubicBezTo>
                    <a:pt x="500" y="1669"/>
                    <a:pt x="334" y="1035"/>
                    <a:pt x="200" y="634"/>
                  </a:cubicBezTo>
                  <a:cubicBezTo>
                    <a:pt x="167" y="401"/>
                    <a:pt x="100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52;p71"/>
            <p:cNvSpPr/>
            <p:nvPr/>
          </p:nvSpPr>
          <p:spPr>
            <a:xfrm>
              <a:off x="3686975" y="3233075"/>
              <a:ext cx="409475" cy="642675"/>
            </a:xfrm>
            <a:custGeom>
              <a:avLst/>
              <a:gdLst/>
              <a:ahLst/>
              <a:cxnLst/>
              <a:rect l="l" t="t" r="r" b="b"/>
              <a:pathLst>
                <a:path w="16379" h="25707" extrusionOk="0">
                  <a:moveTo>
                    <a:pt x="12692" y="0"/>
                  </a:moveTo>
                  <a:cubicBezTo>
                    <a:pt x="12513" y="0"/>
                    <a:pt x="12278" y="65"/>
                    <a:pt x="11976" y="221"/>
                  </a:cubicBezTo>
                  <a:cubicBezTo>
                    <a:pt x="10941" y="755"/>
                    <a:pt x="11976" y="6592"/>
                    <a:pt x="11976" y="6592"/>
                  </a:cubicBezTo>
                  <a:lnTo>
                    <a:pt x="11375" y="9728"/>
                  </a:lnTo>
                  <a:cubicBezTo>
                    <a:pt x="11375" y="9728"/>
                    <a:pt x="7773" y="8927"/>
                    <a:pt x="7506" y="8794"/>
                  </a:cubicBezTo>
                  <a:cubicBezTo>
                    <a:pt x="7502" y="8791"/>
                    <a:pt x="7496" y="8790"/>
                    <a:pt x="7488" y="8790"/>
                  </a:cubicBezTo>
                  <a:cubicBezTo>
                    <a:pt x="7014" y="8790"/>
                    <a:pt x="0" y="13864"/>
                    <a:pt x="0" y="13864"/>
                  </a:cubicBezTo>
                  <a:cubicBezTo>
                    <a:pt x="0" y="13864"/>
                    <a:pt x="790" y="14522"/>
                    <a:pt x="1746" y="14522"/>
                  </a:cubicBezTo>
                  <a:cubicBezTo>
                    <a:pt x="1970" y="14522"/>
                    <a:pt x="2202" y="14486"/>
                    <a:pt x="2435" y="14398"/>
                  </a:cubicBezTo>
                  <a:cubicBezTo>
                    <a:pt x="2969" y="14198"/>
                    <a:pt x="5838" y="12464"/>
                    <a:pt x="5838" y="12463"/>
                  </a:cubicBezTo>
                  <a:lnTo>
                    <a:pt x="5838" y="12463"/>
                  </a:lnTo>
                  <a:lnTo>
                    <a:pt x="3503" y="15666"/>
                  </a:lnTo>
                  <a:cubicBezTo>
                    <a:pt x="3503" y="15666"/>
                    <a:pt x="2636" y="20502"/>
                    <a:pt x="2836" y="20869"/>
                  </a:cubicBezTo>
                  <a:cubicBezTo>
                    <a:pt x="2890" y="20955"/>
                    <a:pt x="3040" y="20988"/>
                    <a:pt x="3237" y="20988"/>
                  </a:cubicBezTo>
                  <a:cubicBezTo>
                    <a:pt x="3883" y="20988"/>
                    <a:pt x="5037" y="20636"/>
                    <a:pt x="5037" y="20636"/>
                  </a:cubicBezTo>
                  <a:lnTo>
                    <a:pt x="5337" y="18668"/>
                  </a:lnTo>
                  <a:cubicBezTo>
                    <a:pt x="5337" y="18668"/>
                    <a:pt x="5571" y="20035"/>
                    <a:pt x="5771" y="20336"/>
                  </a:cubicBezTo>
                  <a:cubicBezTo>
                    <a:pt x="5825" y="20405"/>
                    <a:pt x="5936" y="20432"/>
                    <a:pt x="6074" y="20432"/>
                  </a:cubicBezTo>
                  <a:cubicBezTo>
                    <a:pt x="6536" y="20432"/>
                    <a:pt x="7306" y="20136"/>
                    <a:pt x="7306" y="20136"/>
                  </a:cubicBezTo>
                  <a:lnTo>
                    <a:pt x="7606" y="22237"/>
                  </a:lnTo>
                  <a:lnTo>
                    <a:pt x="9307" y="25706"/>
                  </a:lnTo>
                  <a:lnTo>
                    <a:pt x="16379" y="23771"/>
                  </a:lnTo>
                  <a:lnTo>
                    <a:pt x="16379" y="12530"/>
                  </a:lnTo>
                  <a:lnTo>
                    <a:pt x="14844" y="11129"/>
                  </a:lnTo>
                  <a:lnTo>
                    <a:pt x="14411" y="5425"/>
                  </a:lnTo>
                  <a:cubicBezTo>
                    <a:pt x="14411" y="5425"/>
                    <a:pt x="13243" y="1255"/>
                    <a:pt x="13243" y="755"/>
                  </a:cubicBezTo>
                  <a:cubicBezTo>
                    <a:pt x="13243" y="378"/>
                    <a:pt x="13126" y="0"/>
                    <a:pt x="1269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53;p71"/>
            <p:cNvSpPr/>
            <p:nvPr/>
          </p:nvSpPr>
          <p:spPr>
            <a:xfrm>
              <a:off x="3914625" y="3828175"/>
              <a:ext cx="618800" cy="1126675"/>
            </a:xfrm>
            <a:custGeom>
              <a:avLst/>
              <a:gdLst/>
              <a:ahLst/>
              <a:cxnLst/>
              <a:rect l="l" t="t" r="r" b="b"/>
              <a:pathLst>
                <a:path w="24752" h="45067" extrusionOk="0">
                  <a:moveTo>
                    <a:pt x="7273" y="1"/>
                  </a:moveTo>
                  <a:lnTo>
                    <a:pt x="1" y="1635"/>
                  </a:lnTo>
                  <a:cubicBezTo>
                    <a:pt x="1" y="2069"/>
                    <a:pt x="1068" y="24985"/>
                    <a:pt x="1335" y="26653"/>
                  </a:cubicBezTo>
                  <a:cubicBezTo>
                    <a:pt x="1602" y="28321"/>
                    <a:pt x="1735" y="43866"/>
                    <a:pt x="10675" y="45066"/>
                  </a:cubicBezTo>
                  <a:cubicBezTo>
                    <a:pt x="10675" y="45066"/>
                    <a:pt x="15145" y="45000"/>
                    <a:pt x="15545" y="44633"/>
                  </a:cubicBezTo>
                  <a:cubicBezTo>
                    <a:pt x="20449" y="41030"/>
                    <a:pt x="23451" y="35426"/>
                    <a:pt x="23851" y="29355"/>
                  </a:cubicBezTo>
                  <a:lnTo>
                    <a:pt x="24752" y="12977"/>
                  </a:lnTo>
                  <a:lnTo>
                    <a:pt x="24752" y="12977"/>
                  </a:lnTo>
                  <a:cubicBezTo>
                    <a:pt x="24751" y="12977"/>
                    <a:pt x="19648" y="13644"/>
                    <a:pt x="12977" y="14244"/>
                  </a:cubicBezTo>
                  <a:lnTo>
                    <a:pt x="12977" y="18547"/>
                  </a:lnTo>
                  <a:cubicBezTo>
                    <a:pt x="12977" y="18547"/>
                    <a:pt x="11442" y="14211"/>
                    <a:pt x="11175" y="13010"/>
                  </a:cubicBezTo>
                  <a:cubicBezTo>
                    <a:pt x="10942" y="11809"/>
                    <a:pt x="7273" y="1"/>
                    <a:pt x="72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54;p71"/>
            <p:cNvSpPr/>
            <p:nvPr/>
          </p:nvSpPr>
          <p:spPr>
            <a:xfrm>
              <a:off x="3968000" y="3229425"/>
              <a:ext cx="90100" cy="281900"/>
            </a:xfrm>
            <a:custGeom>
              <a:avLst/>
              <a:gdLst/>
              <a:ahLst/>
              <a:cxnLst/>
              <a:rect l="l" t="t" r="r" b="b"/>
              <a:pathLst>
                <a:path w="3604" h="11276" extrusionOk="0">
                  <a:moveTo>
                    <a:pt x="1335" y="0"/>
                  </a:moveTo>
                  <a:cubicBezTo>
                    <a:pt x="701" y="367"/>
                    <a:pt x="268" y="1001"/>
                    <a:pt x="134" y="1735"/>
                  </a:cubicBezTo>
                  <a:cubicBezTo>
                    <a:pt x="1" y="2402"/>
                    <a:pt x="1" y="3069"/>
                    <a:pt x="134" y="3736"/>
                  </a:cubicBezTo>
                  <a:cubicBezTo>
                    <a:pt x="234" y="4337"/>
                    <a:pt x="368" y="4904"/>
                    <a:pt x="468" y="5438"/>
                  </a:cubicBezTo>
                  <a:cubicBezTo>
                    <a:pt x="534" y="5938"/>
                    <a:pt x="601" y="6438"/>
                    <a:pt x="568" y="6972"/>
                  </a:cubicBezTo>
                  <a:cubicBezTo>
                    <a:pt x="568" y="7706"/>
                    <a:pt x="468" y="8406"/>
                    <a:pt x="234" y="9107"/>
                  </a:cubicBezTo>
                  <a:cubicBezTo>
                    <a:pt x="101" y="9607"/>
                    <a:pt x="1" y="9874"/>
                    <a:pt x="1" y="9874"/>
                  </a:cubicBezTo>
                  <a:cubicBezTo>
                    <a:pt x="1" y="9874"/>
                    <a:pt x="34" y="9841"/>
                    <a:pt x="101" y="9707"/>
                  </a:cubicBezTo>
                  <a:cubicBezTo>
                    <a:pt x="167" y="9574"/>
                    <a:pt x="234" y="9374"/>
                    <a:pt x="334" y="9140"/>
                  </a:cubicBezTo>
                  <a:cubicBezTo>
                    <a:pt x="568" y="8440"/>
                    <a:pt x="701" y="7706"/>
                    <a:pt x="735" y="6972"/>
                  </a:cubicBezTo>
                  <a:cubicBezTo>
                    <a:pt x="768" y="6438"/>
                    <a:pt x="735" y="5938"/>
                    <a:pt x="668" y="5438"/>
                  </a:cubicBezTo>
                  <a:cubicBezTo>
                    <a:pt x="568" y="4870"/>
                    <a:pt x="434" y="4303"/>
                    <a:pt x="334" y="3703"/>
                  </a:cubicBezTo>
                  <a:cubicBezTo>
                    <a:pt x="201" y="3069"/>
                    <a:pt x="201" y="2402"/>
                    <a:pt x="334" y="1802"/>
                  </a:cubicBezTo>
                  <a:cubicBezTo>
                    <a:pt x="467" y="1106"/>
                    <a:pt x="862" y="542"/>
                    <a:pt x="1456" y="175"/>
                  </a:cubicBezTo>
                  <a:lnTo>
                    <a:pt x="1456" y="175"/>
                  </a:lnTo>
                  <a:lnTo>
                    <a:pt x="2002" y="253"/>
                  </a:lnTo>
                  <a:lnTo>
                    <a:pt x="2002" y="253"/>
                  </a:lnTo>
                  <a:lnTo>
                    <a:pt x="2002" y="267"/>
                  </a:lnTo>
                  <a:cubicBezTo>
                    <a:pt x="2369" y="2102"/>
                    <a:pt x="2703" y="3870"/>
                    <a:pt x="3003" y="5371"/>
                  </a:cubicBezTo>
                  <a:cubicBezTo>
                    <a:pt x="3170" y="7105"/>
                    <a:pt x="3303" y="8573"/>
                    <a:pt x="3403" y="9641"/>
                  </a:cubicBezTo>
                  <a:lnTo>
                    <a:pt x="3537" y="10875"/>
                  </a:lnTo>
                  <a:cubicBezTo>
                    <a:pt x="3537" y="11008"/>
                    <a:pt x="3570" y="11142"/>
                    <a:pt x="3603" y="11275"/>
                  </a:cubicBezTo>
                  <a:cubicBezTo>
                    <a:pt x="3603" y="11142"/>
                    <a:pt x="3603" y="10975"/>
                    <a:pt x="3570" y="10841"/>
                  </a:cubicBezTo>
                  <a:cubicBezTo>
                    <a:pt x="3537" y="10541"/>
                    <a:pt x="3503" y="10141"/>
                    <a:pt x="3503" y="9641"/>
                  </a:cubicBezTo>
                  <a:cubicBezTo>
                    <a:pt x="3403" y="8573"/>
                    <a:pt x="3303" y="7072"/>
                    <a:pt x="3170" y="5337"/>
                  </a:cubicBezTo>
                  <a:cubicBezTo>
                    <a:pt x="2869" y="3836"/>
                    <a:pt x="2536" y="2068"/>
                    <a:pt x="2202" y="234"/>
                  </a:cubicBezTo>
                  <a:lnTo>
                    <a:pt x="2202" y="167"/>
                  </a:lnTo>
                  <a:lnTo>
                    <a:pt x="2202" y="67"/>
                  </a:lnTo>
                  <a:lnTo>
                    <a:pt x="2102" y="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55;p71"/>
            <p:cNvSpPr/>
            <p:nvPr/>
          </p:nvSpPr>
          <p:spPr>
            <a:xfrm>
              <a:off x="3687800" y="3449575"/>
              <a:ext cx="332775" cy="150200"/>
            </a:xfrm>
            <a:custGeom>
              <a:avLst/>
              <a:gdLst/>
              <a:ahLst/>
              <a:cxnLst/>
              <a:rect l="l" t="t" r="r" b="b"/>
              <a:pathLst>
                <a:path w="13311" h="6008" extrusionOk="0">
                  <a:moveTo>
                    <a:pt x="7506" y="1"/>
                  </a:moveTo>
                  <a:lnTo>
                    <a:pt x="7473" y="34"/>
                  </a:lnTo>
                  <a:lnTo>
                    <a:pt x="3570" y="2636"/>
                  </a:lnTo>
                  <a:lnTo>
                    <a:pt x="101" y="5004"/>
                  </a:lnTo>
                  <a:lnTo>
                    <a:pt x="1" y="5071"/>
                  </a:lnTo>
                  <a:lnTo>
                    <a:pt x="67" y="5138"/>
                  </a:lnTo>
                  <a:cubicBezTo>
                    <a:pt x="401" y="5505"/>
                    <a:pt x="801" y="5771"/>
                    <a:pt x="1235" y="5938"/>
                  </a:cubicBezTo>
                  <a:cubicBezTo>
                    <a:pt x="1379" y="5979"/>
                    <a:pt x="1524" y="6008"/>
                    <a:pt x="1660" y="6008"/>
                  </a:cubicBezTo>
                  <a:cubicBezTo>
                    <a:pt x="1744" y="6008"/>
                    <a:pt x="1826" y="5997"/>
                    <a:pt x="1902" y="5972"/>
                  </a:cubicBezTo>
                  <a:cubicBezTo>
                    <a:pt x="2102" y="5938"/>
                    <a:pt x="2302" y="5838"/>
                    <a:pt x="2502" y="5738"/>
                  </a:cubicBezTo>
                  <a:cubicBezTo>
                    <a:pt x="3203" y="5371"/>
                    <a:pt x="3770" y="5004"/>
                    <a:pt x="4270" y="4737"/>
                  </a:cubicBezTo>
                  <a:cubicBezTo>
                    <a:pt x="4771" y="4470"/>
                    <a:pt x="5171" y="4204"/>
                    <a:pt x="5438" y="4037"/>
                  </a:cubicBezTo>
                  <a:cubicBezTo>
                    <a:pt x="5571" y="3970"/>
                    <a:pt x="5705" y="3870"/>
                    <a:pt x="5805" y="3770"/>
                  </a:cubicBezTo>
                  <a:lnTo>
                    <a:pt x="5805" y="3770"/>
                  </a:lnTo>
                  <a:cubicBezTo>
                    <a:pt x="5671" y="3837"/>
                    <a:pt x="5538" y="3903"/>
                    <a:pt x="5405" y="4003"/>
                  </a:cubicBezTo>
                  <a:lnTo>
                    <a:pt x="4237" y="4637"/>
                  </a:lnTo>
                  <a:cubicBezTo>
                    <a:pt x="3737" y="4904"/>
                    <a:pt x="3136" y="5238"/>
                    <a:pt x="2436" y="5571"/>
                  </a:cubicBezTo>
                  <a:cubicBezTo>
                    <a:pt x="2269" y="5671"/>
                    <a:pt x="2102" y="5771"/>
                    <a:pt x="1902" y="5805"/>
                  </a:cubicBezTo>
                  <a:cubicBezTo>
                    <a:pt x="1833" y="5819"/>
                    <a:pt x="1752" y="5827"/>
                    <a:pt x="1670" y="5827"/>
                  </a:cubicBezTo>
                  <a:cubicBezTo>
                    <a:pt x="1553" y="5827"/>
                    <a:pt x="1433" y="5811"/>
                    <a:pt x="1335" y="5771"/>
                  </a:cubicBezTo>
                  <a:cubicBezTo>
                    <a:pt x="942" y="5620"/>
                    <a:pt x="604" y="5387"/>
                    <a:pt x="345" y="5096"/>
                  </a:cubicBezTo>
                  <a:lnTo>
                    <a:pt x="345" y="5096"/>
                  </a:lnTo>
                  <a:lnTo>
                    <a:pt x="3703" y="2836"/>
                  </a:lnTo>
                  <a:lnTo>
                    <a:pt x="7589" y="212"/>
                  </a:lnTo>
                  <a:lnTo>
                    <a:pt x="7589" y="212"/>
                  </a:lnTo>
                  <a:lnTo>
                    <a:pt x="11709" y="1168"/>
                  </a:lnTo>
                  <a:lnTo>
                    <a:pt x="12910" y="1402"/>
                  </a:lnTo>
                  <a:cubicBezTo>
                    <a:pt x="13043" y="1468"/>
                    <a:pt x="13177" y="1468"/>
                    <a:pt x="13310" y="1502"/>
                  </a:cubicBezTo>
                  <a:cubicBezTo>
                    <a:pt x="13177" y="1435"/>
                    <a:pt x="13043" y="1402"/>
                    <a:pt x="12910" y="1368"/>
                  </a:cubicBezTo>
                  <a:lnTo>
                    <a:pt x="11709" y="103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56;p71"/>
            <p:cNvSpPr/>
            <p:nvPr/>
          </p:nvSpPr>
          <p:spPr>
            <a:xfrm>
              <a:off x="3755350" y="3510125"/>
              <a:ext cx="186000" cy="244375"/>
            </a:xfrm>
            <a:custGeom>
              <a:avLst/>
              <a:gdLst/>
              <a:ahLst/>
              <a:cxnLst/>
              <a:rect l="l" t="t" r="r" b="b"/>
              <a:pathLst>
                <a:path w="7440" h="9775" extrusionOk="0">
                  <a:moveTo>
                    <a:pt x="5911" y="1"/>
                  </a:moveTo>
                  <a:cubicBezTo>
                    <a:pt x="5863" y="1"/>
                    <a:pt x="5816" y="5"/>
                    <a:pt x="5771" y="14"/>
                  </a:cubicBezTo>
                  <a:cubicBezTo>
                    <a:pt x="5371" y="80"/>
                    <a:pt x="4937" y="214"/>
                    <a:pt x="4571" y="347"/>
                  </a:cubicBezTo>
                  <a:lnTo>
                    <a:pt x="4537" y="347"/>
                  </a:lnTo>
                  <a:cubicBezTo>
                    <a:pt x="4037" y="814"/>
                    <a:pt x="3436" y="1415"/>
                    <a:pt x="2803" y="2082"/>
                  </a:cubicBezTo>
                  <a:cubicBezTo>
                    <a:pt x="2502" y="2382"/>
                    <a:pt x="2169" y="2749"/>
                    <a:pt x="1835" y="3116"/>
                  </a:cubicBezTo>
                  <a:cubicBezTo>
                    <a:pt x="1468" y="3483"/>
                    <a:pt x="1135" y="3850"/>
                    <a:pt x="835" y="4283"/>
                  </a:cubicBezTo>
                  <a:lnTo>
                    <a:pt x="835" y="4317"/>
                  </a:lnTo>
                  <a:cubicBezTo>
                    <a:pt x="768" y="4717"/>
                    <a:pt x="701" y="5151"/>
                    <a:pt x="634" y="5551"/>
                  </a:cubicBezTo>
                  <a:cubicBezTo>
                    <a:pt x="401" y="6885"/>
                    <a:pt x="201" y="8186"/>
                    <a:pt x="1" y="9354"/>
                  </a:cubicBezTo>
                  <a:lnTo>
                    <a:pt x="1" y="9420"/>
                  </a:lnTo>
                  <a:lnTo>
                    <a:pt x="67" y="9454"/>
                  </a:lnTo>
                  <a:cubicBezTo>
                    <a:pt x="361" y="9667"/>
                    <a:pt x="740" y="9774"/>
                    <a:pt x="1119" y="9774"/>
                  </a:cubicBezTo>
                  <a:cubicBezTo>
                    <a:pt x="1213" y="9774"/>
                    <a:pt x="1308" y="9767"/>
                    <a:pt x="1402" y="9754"/>
                  </a:cubicBezTo>
                  <a:cubicBezTo>
                    <a:pt x="1835" y="9687"/>
                    <a:pt x="2202" y="9454"/>
                    <a:pt x="2469" y="9120"/>
                  </a:cubicBezTo>
                  <a:lnTo>
                    <a:pt x="2469" y="9087"/>
                  </a:lnTo>
                  <a:cubicBezTo>
                    <a:pt x="2602" y="8120"/>
                    <a:pt x="2703" y="7352"/>
                    <a:pt x="2769" y="6752"/>
                  </a:cubicBezTo>
                  <a:cubicBezTo>
                    <a:pt x="2803" y="6485"/>
                    <a:pt x="2836" y="6285"/>
                    <a:pt x="2836" y="6118"/>
                  </a:cubicBezTo>
                  <a:cubicBezTo>
                    <a:pt x="2836" y="6051"/>
                    <a:pt x="2836" y="5951"/>
                    <a:pt x="2836" y="5885"/>
                  </a:cubicBezTo>
                  <a:cubicBezTo>
                    <a:pt x="2803" y="5951"/>
                    <a:pt x="2769" y="6051"/>
                    <a:pt x="2769" y="6151"/>
                  </a:cubicBezTo>
                  <a:lnTo>
                    <a:pt x="2669" y="6785"/>
                  </a:lnTo>
                  <a:cubicBezTo>
                    <a:pt x="2569" y="7352"/>
                    <a:pt x="2469" y="8153"/>
                    <a:pt x="2302" y="9120"/>
                  </a:cubicBezTo>
                  <a:lnTo>
                    <a:pt x="2302" y="9054"/>
                  </a:lnTo>
                  <a:cubicBezTo>
                    <a:pt x="2069" y="9354"/>
                    <a:pt x="1735" y="9587"/>
                    <a:pt x="1335" y="9654"/>
                  </a:cubicBezTo>
                  <a:cubicBezTo>
                    <a:pt x="1281" y="9658"/>
                    <a:pt x="1226" y="9660"/>
                    <a:pt x="1172" y="9660"/>
                  </a:cubicBezTo>
                  <a:cubicBezTo>
                    <a:pt x="812" y="9660"/>
                    <a:pt x="459" y="9567"/>
                    <a:pt x="174" y="9381"/>
                  </a:cubicBezTo>
                  <a:lnTo>
                    <a:pt x="174" y="9381"/>
                  </a:lnTo>
                  <a:cubicBezTo>
                    <a:pt x="373" y="8256"/>
                    <a:pt x="604" y="6970"/>
                    <a:pt x="835" y="5651"/>
                  </a:cubicBezTo>
                  <a:cubicBezTo>
                    <a:pt x="901" y="5217"/>
                    <a:pt x="968" y="4817"/>
                    <a:pt x="1035" y="4383"/>
                  </a:cubicBezTo>
                  <a:lnTo>
                    <a:pt x="1035" y="4417"/>
                  </a:lnTo>
                  <a:cubicBezTo>
                    <a:pt x="1335" y="4017"/>
                    <a:pt x="1635" y="3650"/>
                    <a:pt x="2002" y="3283"/>
                  </a:cubicBezTo>
                  <a:lnTo>
                    <a:pt x="2969" y="2249"/>
                  </a:lnTo>
                  <a:cubicBezTo>
                    <a:pt x="3570" y="1615"/>
                    <a:pt x="4137" y="1014"/>
                    <a:pt x="4637" y="481"/>
                  </a:cubicBezTo>
                  <a:lnTo>
                    <a:pt x="4604" y="481"/>
                  </a:lnTo>
                  <a:cubicBezTo>
                    <a:pt x="5071" y="347"/>
                    <a:pt x="5438" y="180"/>
                    <a:pt x="5805" y="147"/>
                  </a:cubicBezTo>
                  <a:cubicBezTo>
                    <a:pt x="5874" y="133"/>
                    <a:pt x="5943" y="125"/>
                    <a:pt x="6010" y="125"/>
                  </a:cubicBezTo>
                  <a:cubicBezTo>
                    <a:pt x="6104" y="125"/>
                    <a:pt x="6194" y="141"/>
                    <a:pt x="6272" y="180"/>
                  </a:cubicBezTo>
                  <a:cubicBezTo>
                    <a:pt x="6439" y="214"/>
                    <a:pt x="6572" y="281"/>
                    <a:pt x="6672" y="314"/>
                  </a:cubicBezTo>
                  <a:cubicBezTo>
                    <a:pt x="6906" y="447"/>
                    <a:pt x="7172" y="547"/>
                    <a:pt x="7439" y="547"/>
                  </a:cubicBezTo>
                  <a:cubicBezTo>
                    <a:pt x="7373" y="514"/>
                    <a:pt x="7306" y="514"/>
                    <a:pt x="7239" y="481"/>
                  </a:cubicBezTo>
                  <a:cubicBezTo>
                    <a:pt x="7072" y="414"/>
                    <a:pt x="6872" y="347"/>
                    <a:pt x="6705" y="247"/>
                  </a:cubicBezTo>
                  <a:cubicBezTo>
                    <a:pt x="6572" y="180"/>
                    <a:pt x="6439" y="114"/>
                    <a:pt x="6305" y="80"/>
                  </a:cubicBezTo>
                  <a:cubicBezTo>
                    <a:pt x="6183" y="32"/>
                    <a:pt x="6043" y="1"/>
                    <a:pt x="591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57;p71"/>
            <p:cNvSpPr/>
            <p:nvPr/>
          </p:nvSpPr>
          <p:spPr>
            <a:xfrm>
              <a:off x="3822075" y="3586350"/>
              <a:ext cx="136775" cy="160800"/>
            </a:xfrm>
            <a:custGeom>
              <a:avLst/>
              <a:gdLst/>
              <a:ahLst/>
              <a:cxnLst/>
              <a:rect l="l" t="t" r="r" b="b"/>
              <a:pathLst>
                <a:path w="5471" h="6432" extrusionOk="0">
                  <a:moveTo>
                    <a:pt x="4503" y="0"/>
                  </a:moveTo>
                  <a:lnTo>
                    <a:pt x="1968" y="67"/>
                  </a:lnTo>
                  <a:lnTo>
                    <a:pt x="1935" y="67"/>
                  </a:lnTo>
                  <a:lnTo>
                    <a:pt x="1902" y="100"/>
                  </a:lnTo>
                  <a:lnTo>
                    <a:pt x="0" y="2569"/>
                  </a:lnTo>
                  <a:lnTo>
                    <a:pt x="0" y="2602"/>
                  </a:lnTo>
                  <a:lnTo>
                    <a:pt x="0" y="2635"/>
                  </a:lnTo>
                  <a:lnTo>
                    <a:pt x="0" y="4970"/>
                  </a:lnTo>
                  <a:lnTo>
                    <a:pt x="0" y="6305"/>
                  </a:lnTo>
                  <a:lnTo>
                    <a:pt x="0" y="6371"/>
                  </a:lnTo>
                  <a:lnTo>
                    <a:pt x="67" y="6371"/>
                  </a:lnTo>
                  <a:cubicBezTo>
                    <a:pt x="207" y="6413"/>
                    <a:pt x="346" y="6432"/>
                    <a:pt x="486" y="6432"/>
                  </a:cubicBezTo>
                  <a:cubicBezTo>
                    <a:pt x="680" y="6432"/>
                    <a:pt x="874" y="6396"/>
                    <a:pt x="1068" y="6338"/>
                  </a:cubicBezTo>
                  <a:cubicBezTo>
                    <a:pt x="1234" y="6271"/>
                    <a:pt x="1368" y="6171"/>
                    <a:pt x="1468" y="6038"/>
                  </a:cubicBezTo>
                  <a:cubicBezTo>
                    <a:pt x="1535" y="5904"/>
                    <a:pt x="1601" y="5738"/>
                    <a:pt x="1668" y="5604"/>
                  </a:cubicBezTo>
                  <a:cubicBezTo>
                    <a:pt x="1798" y="5084"/>
                    <a:pt x="1865" y="4533"/>
                    <a:pt x="1868" y="3981"/>
                  </a:cubicBezTo>
                  <a:lnTo>
                    <a:pt x="1868" y="3981"/>
                  </a:lnTo>
                  <a:cubicBezTo>
                    <a:pt x="2246" y="3722"/>
                    <a:pt x="2592" y="3375"/>
                    <a:pt x="2850" y="2967"/>
                  </a:cubicBezTo>
                  <a:lnTo>
                    <a:pt x="2850" y="2967"/>
                  </a:lnTo>
                  <a:lnTo>
                    <a:pt x="4770" y="2869"/>
                  </a:lnTo>
                  <a:cubicBezTo>
                    <a:pt x="5004" y="2869"/>
                    <a:pt x="5237" y="2836"/>
                    <a:pt x="5471" y="2802"/>
                  </a:cubicBezTo>
                  <a:lnTo>
                    <a:pt x="4704" y="2802"/>
                  </a:lnTo>
                  <a:lnTo>
                    <a:pt x="2735" y="2836"/>
                  </a:lnTo>
                  <a:lnTo>
                    <a:pt x="2702" y="2836"/>
                  </a:lnTo>
                  <a:lnTo>
                    <a:pt x="2702" y="2902"/>
                  </a:lnTo>
                  <a:cubicBezTo>
                    <a:pt x="2435" y="3269"/>
                    <a:pt x="2068" y="3636"/>
                    <a:pt x="1701" y="3903"/>
                  </a:cubicBezTo>
                  <a:lnTo>
                    <a:pt x="1635" y="3903"/>
                  </a:lnTo>
                  <a:lnTo>
                    <a:pt x="1635" y="3970"/>
                  </a:lnTo>
                  <a:cubicBezTo>
                    <a:pt x="1635" y="4503"/>
                    <a:pt x="1568" y="5037"/>
                    <a:pt x="1435" y="5571"/>
                  </a:cubicBezTo>
                  <a:cubicBezTo>
                    <a:pt x="1368" y="5704"/>
                    <a:pt x="1334" y="5804"/>
                    <a:pt x="1268" y="5938"/>
                  </a:cubicBezTo>
                  <a:cubicBezTo>
                    <a:pt x="1168" y="6038"/>
                    <a:pt x="1068" y="6138"/>
                    <a:pt x="968" y="6171"/>
                  </a:cubicBezTo>
                  <a:cubicBezTo>
                    <a:pt x="802" y="6226"/>
                    <a:pt x="647" y="6251"/>
                    <a:pt x="496" y="6251"/>
                  </a:cubicBezTo>
                  <a:cubicBezTo>
                    <a:pt x="396" y="6251"/>
                    <a:pt x="298" y="6240"/>
                    <a:pt x="200" y="6220"/>
                  </a:cubicBezTo>
                  <a:lnTo>
                    <a:pt x="200" y="6220"/>
                  </a:lnTo>
                  <a:lnTo>
                    <a:pt x="200" y="2692"/>
                  </a:lnTo>
                  <a:lnTo>
                    <a:pt x="2045" y="264"/>
                  </a:lnTo>
                  <a:lnTo>
                    <a:pt x="2045" y="264"/>
                  </a:lnTo>
                  <a:lnTo>
                    <a:pt x="4503" y="100"/>
                  </a:lnTo>
                  <a:lnTo>
                    <a:pt x="5204" y="34"/>
                  </a:lnTo>
                  <a:cubicBezTo>
                    <a:pt x="5304" y="34"/>
                    <a:pt x="5371" y="0"/>
                    <a:pt x="547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58;p71"/>
            <p:cNvSpPr/>
            <p:nvPr/>
          </p:nvSpPr>
          <p:spPr>
            <a:xfrm>
              <a:off x="3865425" y="3713925"/>
              <a:ext cx="54225" cy="155150"/>
            </a:xfrm>
            <a:custGeom>
              <a:avLst/>
              <a:gdLst/>
              <a:ahLst/>
              <a:cxnLst/>
              <a:rect l="l" t="t" r="r" b="b"/>
              <a:pathLst>
                <a:path w="2169" h="6206" extrusionOk="0">
                  <a:moveTo>
                    <a:pt x="67" y="1"/>
                  </a:moveTo>
                  <a:cubicBezTo>
                    <a:pt x="1" y="334"/>
                    <a:pt x="1" y="668"/>
                    <a:pt x="34" y="1002"/>
                  </a:cubicBezTo>
                  <a:cubicBezTo>
                    <a:pt x="134" y="2603"/>
                    <a:pt x="668" y="4137"/>
                    <a:pt x="1569" y="5471"/>
                  </a:cubicBezTo>
                  <a:cubicBezTo>
                    <a:pt x="1735" y="5738"/>
                    <a:pt x="1935" y="6005"/>
                    <a:pt x="2169" y="6205"/>
                  </a:cubicBezTo>
                  <a:cubicBezTo>
                    <a:pt x="935" y="4371"/>
                    <a:pt x="201" y="2236"/>
                    <a:pt x="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59;p71"/>
            <p:cNvSpPr/>
            <p:nvPr/>
          </p:nvSpPr>
          <p:spPr>
            <a:xfrm>
              <a:off x="3879600" y="3705800"/>
              <a:ext cx="70075" cy="29850"/>
            </a:xfrm>
            <a:custGeom>
              <a:avLst/>
              <a:gdLst/>
              <a:ahLst/>
              <a:cxnLst/>
              <a:rect l="l" t="t" r="r" b="b"/>
              <a:pathLst>
                <a:path w="2803" h="1194" extrusionOk="0">
                  <a:moveTo>
                    <a:pt x="880" y="1"/>
                  </a:moveTo>
                  <a:cubicBezTo>
                    <a:pt x="729" y="1"/>
                    <a:pt x="579" y="20"/>
                    <a:pt x="434" y="59"/>
                  </a:cubicBezTo>
                  <a:cubicBezTo>
                    <a:pt x="168" y="126"/>
                    <a:pt x="1" y="226"/>
                    <a:pt x="1" y="259"/>
                  </a:cubicBezTo>
                  <a:cubicBezTo>
                    <a:pt x="225" y="201"/>
                    <a:pt x="451" y="173"/>
                    <a:pt x="673" y="173"/>
                  </a:cubicBezTo>
                  <a:cubicBezTo>
                    <a:pt x="1479" y="173"/>
                    <a:pt x="2247" y="540"/>
                    <a:pt x="2769" y="1193"/>
                  </a:cubicBezTo>
                  <a:cubicBezTo>
                    <a:pt x="2803" y="1160"/>
                    <a:pt x="2736" y="993"/>
                    <a:pt x="2536" y="760"/>
                  </a:cubicBezTo>
                  <a:cubicBezTo>
                    <a:pt x="2269" y="459"/>
                    <a:pt x="1936" y="226"/>
                    <a:pt x="1569" y="126"/>
                  </a:cubicBezTo>
                  <a:cubicBezTo>
                    <a:pt x="1346" y="45"/>
                    <a:pt x="1112" y="1"/>
                    <a:pt x="8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60;p71"/>
            <p:cNvSpPr/>
            <p:nvPr/>
          </p:nvSpPr>
          <p:spPr>
            <a:xfrm>
              <a:off x="3944650" y="3663075"/>
              <a:ext cx="9200" cy="68400"/>
            </a:xfrm>
            <a:custGeom>
              <a:avLst/>
              <a:gdLst/>
              <a:ahLst/>
              <a:cxnLst/>
              <a:rect l="l" t="t" r="r" b="b"/>
              <a:pathLst>
                <a:path w="368" h="2736" extrusionOk="0">
                  <a:moveTo>
                    <a:pt x="334" y="0"/>
                  </a:moveTo>
                  <a:lnTo>
                    <a:pt x="334" y="0"/>
                  </a:lnTo>
                  <a:cubicBezTo>
                    <a:pt x="167" y="434"/>
                    <a:pt x="101" y="867"/>
                    <a:pt x="67" y="1334"/>
                  </a:cubicBezTo>
                  <a:cubicBezTo>
                    <a:pt x="1" y="1801"/>
                    <a:pt x="1" y="2268"/>
                    <a:pt x="67" y="2735"/>
                  </a:cubicBezTo>
                  <a:cubicBezTo>
                    <a:pt x="201" y="2302"/>
                    <a:pt x="268" y="1835"/>
                    <a:pt x="301" y="1368"/>
                  </a:cubicBezTo>
                  <a:cubicBezTo>
                    <a:pt x="368" y="901"/>
                    <a:pt x="368" y="434"/>
                    <a:pt x="3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61;p71"/>
            <p:cNvSpPr/>
            <p:nvPr/>
          </p:nvSpPr>
          <p:spPr>
            <a:xfrm>
              <a:off x="4096425" y="3827350"/>
              <a:ext cx="276900" cy="927350"/>
            </a:xfrm>
            <a:custGeom>
              <a:avLst/>
              <a:gdLst/>
              <a:ahLst/>
              <a:cxnLst/>
              <a:rect l="l" t="t" r="r" b="b"/>
              <a:pathLst>
                <a:path w="11076" h="37094" extrusionOk="0">
                  <a:moveTo>
                    <a:pt x="1" y="0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34" y="201"/>
                    <a:pt x="34" y="267"/>
                    <a:pt x="67" y="401"/>
                  </a:cubicBezTo>
                  <a:cubicBezTo>
                    <a:pt x="134" y="668"/>
                    <a:pt x="234" y="1035"/>
                    <a:pt x="368" y="1502"/>
                  </a:cubicBezTo>
                  <a:cubicBezTo>
                    <a:pt x="634" y="2436"/>
                    <a:pt x="1035" y="3803"/>
                    <a:pt x="1535" y="5504"/>
                  </a:cubicBezTo>
                  <a:cubicBezTo>
                    <a:pt x="2536" y="8907"/>
                    <a:pt x="3970" y="13577"/>
                    <a:pt x="5671" y="18680"/>
                  </a:cubicBezTo>
                  <a:cubicBezTo>
                    <a:pt x="6539" y="21249"/>
                    <a:pt x="7373" y="23684"/>
                    <a:pt x="8173" y="25886"/>
                  </a:cubicBezTo>
                  <a:cubicBezTo>
                    <a:pt x="8573" y="26953"/>
                    <a:pt x="8974" y="28021"/>
                    <a:pt x="9374" y="28988"/>
                  </a:cubicBezTo>
                  <a:cubicBezTo>
                    <a:pt x="9741" y="29955"/>
                    <a:pt x="10141" y="30823"/>
                    <a:pt x="10408" y="31656"/>
                  </a:cubicBezTo>
                  <a:cubicBezTo>
                    <a:pt x="10708" y="32390"/>
                    <a:pt x="10842" y="33158"/>
                    <a:pt x="10908" y="33958"/>
                  </a:cubicBezTo>
                  <a:cubicBezTo>
                    <a:pt x="10942" y="34559"/>
                    <a:pt x="10875" y="35159"/>
                    <a:pt x="10742" y="35726"/>
                  </a:cubicBezTo>
                  <a:cubicBezTo>
                    <a:pt x="10575" y="36193"/>
                    <a:pt x="10341" y="36660"/>
                    <a:pt x="10041" y="37094"/>
                  </a:cubicBezTo>
                  <a:cubicBezTo>
                    <a:pt x="10141" y="36994"/>
                    <a:pt x="10241" y="36894"/>
                    <a:pt x="10308" y="36760"/>
                  </a:cubicBezTo>
                  <a:cubicBezTo>
                    <a:pt x="10542" y="36460"/>
                    <a:pt x="10708" y="36126"/>
                    <a:pt x="10808" y="35759"/>
                  </a:cubicBezTo>
                  <a:cubicBezTo>
                    <a:pt x="10975" y="35159"/>
                    <a:pt x="11075" y="34559"/>
                    <a:pt x="11042" y="33958"/>
                  </a:cubicBezTo>
                  <a:cubicBezTo>
                    <a:pt x="11009" y="33158"/>
                    <a:pt x="10842" y="32357"/>
                    <a:pt x="10575" y="31590"/>
                  </a:cubicBezTo>
                  <a:cubicBezTo>
                    <a:pt x="10308" y="30756"/>
                    <a:pt x="9908" y="29855"/>
                    <a:pt x="9541" y="28921"/>
                  </a:cubicBezTo>
                  <a:cubicBezTo>
                    <a:pt x="9141" y="27954"/>
                    <a:pt x="8774" y="26886"/>
                    <a:pt x="8373" y="25819"/>
                  </a:cubicBezTo>
                  <a:cubicBezTo>
                    <a:pt x="7573" y="23617"/>
                    <a:pt x="6739" y="21182"/>
                    <a:pt x="5905" y="18614"/>
                  </a:cubicBezTo>
                  <a:cubicBezTo>
                    <a:pt x="4237" y="13510"/>
                    <a:pt x="2769" y="8840"/>
                    <a:pt x="1735" y="5471"/>
                  </a:cubicBezTo>
                  <a:cubicBezTo>
                    <a:pt x="1202" y="3803"/>
                    <a:pt x="768" y="2436"/>
                    <a:pt x="468" y="1468"/>
                  </a:cubicBezTo>
                  <a:lnTo>
                    <a:pt x="134" y="367"/>
                  </a:lnTo>
                  <a:lnTo>
                    <a:pt x="34" y="101"/>
                  </a:lnTo>
                  <a:cubicBezTo>
                    <a:pt x="34" y="67"/>
                    <a:pt x="34" y="34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62;p71"/>
            <p:cNvSpPr/>
            <p:nvPr/>
          </p:nvSpPr>
          <p:spPr>
            <a:xfrm>
              <a:off x="2824700" y="4291025"/>
              <a:ext cx="1125825" cy="867300"/>
            </a:xfrm>
            <a:custGeom>
              <a:avLst/>
              <a:gdLst/>
              <a:ahLst/>
              <a:cxnLst/>
              <a:rect l="l" t="t" r="r" b="b"/>
              <a:pathLst>
                <a:path w="45033" h="34692" extrusionOk="0">
                  <a:moveTo>
                    <a:pt x="5104" y="0"/>
                  </a:moveTo>
                  <a:lnTo>
                    <a:pt x="1368" y="21015"/>
                  </a:lnTo>
                  <a:cubicBezTo>
                    <a:pt x="0" y="28087"/>
                    <a:pt x="5404" y="34658"/>
                    <a:pt x="12609" y="34692"/>
                  </a:cubicBezTo>
                  <a:lnTo>
                    <a:pt x="45032" y="34325"/>
                  </a:lnTo>
                  <a:lnTo>
                    <a:pt x="44165" y="23817"/>
                  </a:lnTo>
                  <a:lnTo>
                    <a:pt x="16345" y="19681"/>
                  </a:lnTo>
                  <a:lnTo>
                    <a:pt x="19814" y="60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63;p71"/>
            <p:cNvSpPr/>
            <p:nvPr/>
          </p:nvSpPr>
          <p:spPr>
            <a:xfrm>
              <a:off x="3878775" y="4828075"/>
              <a:ext cx="458675" cy="333275"/>
            </a:xfrm>
            <a:custGeom>
              <a:avLst/>
              <a:gdLst/>
              <a:ahLst/>
              <a:cxnLst/>
              <a:rect l="l" t="t" r="r" b="b"/>
              <a:pathLst>
                <a:path w="18347" h="13331" extrusionOk="0">
                  <a:moveTo>
                    <a:pt x="6405" y="0"/>
                  </a:moveTo>
                  <a:cubicBezTo>
                    <a:pt x="6405" y="0"/>
                    <a:pt x="406" y="2837"/>
                    <a:pt x="12" y="2837"/>
                  </a:cubicBezTo>
                  <a:cubicBezTo>
                    <a:pt x="7" y="2837"/>
                    <a:pt x="4" y="2836"/>
                    <a:pt x="0" y="2835"/>
                  </a:cubicBezTo>
                  <a:lnTo>
                    <a:pt x="0" y="3002"/>
                  </a:lnTo>
                  <a:lnTo>
                    <a:pt x="0" y="12009"/>
                  </a:lnTo>
                  <a:lnTo>
                    <a:pt x="2969" y="12876"/>
                  </a:lnTo>
                  <a:cubicBezTo>
                    <a:pt x="3967" y="13180"/>
                    <a:pt x="5000" y="13331"/>
                    <a:pt x="6036" y="13331"/>
                  </a:cubicBezTo>
                  <a:cubicBezTo>
                    <a:pt x="7043" y="13331"/>
                    <a:pt x="8054" y="13189"/>
                    <a:pt x="9040" y="12909"/>
                  </a:cubicBezTo>
                  <a:cubicBezTo>
                    <a:pt x="10274" y="12576"/>
                    <a:pt x="11442" y="12209"/>
                    <a:pt x="11575" y="12042"/>
                  </a:cubicBezTo>
                  <a:cubicBezTo>
                    <a:pt x="12009" y="11408"/>
                    <a:pt x="12376" y="10708"/>
                    <a:pt x="12710" y="10007"/>
                  </a:cubicBezTo>
                  <a:cubicBezTo>
                    <a:pt x="12710" y="10007"/>
                    <a:pt x="14010" y="9540"/>
                    <a:pt x="14144" y="9040"/>
                  </a:cubicBezTo>
                  <a:cubicBezTo>
                    <a:pt x="14244" y="8606"/>
                    <a:pt x="14311" y="8139"/>
                    <a:pt x="14344" y="7672"/>
                  </a:cubicBezTo>
                  <a:cubicBezTo>
                    <a:pt x="14344" y="7672"/>
                    <a:pt x="16679" y="7472"/>
                    <a:pt x="17513" y="6938"/>
                  </a:cubicBezTo>
                  <a:cubicBezTo>
                    <a:pt x="18347" y="6371"/>
                    <a:pt x="18213" y="3369"/>
                    <a:pt x="18213" y="3369"/>
                  </a:cubicBezTo>
                  <a:lnTo>
                    <a:pt x="18213" y="3369"/>
                  </a:lnTo>
                  <a:lnTo>
                    <a:pt x="17113" y="4270"/>
                  </a:lnTo>
                  <a:lnTo>
                    <a:pt x="12743" y="4637"/>
                  </a:lnTo>
                  <a:lnTo>
                    <a:pt x="10208" y="2835"/>
                  </a:lnTo>
                  <a:lnTo>
                    <a:pt x="10208" y="2835"/>
                  </a:lnTo>
                  <a:cubicBezTo>
                    <a:pt x="10208" y="2835"/>
                    <a:pt x="12432" y="3028"/>
                    <a:pt x="14161" y="3028"/>
                  </a:cubicBezTo>
                  <a:cubicBezTo>
                    <a:pt x="15026" y="3028"/>
                    <a:pt x="15767" y="2980"/>
                    <a:pt x="16045" y="2835"/>
                  </a:cubicBezTo>
                  <a:cubicBezTo>
                    <a:pt x="16846" y="2368"/>
                    <a:pt x="17146" y="534"/>
                    <a:pt x="17146" y="534"/>
                  </a:cubicBezTo>
                  <a:lnTo>
                    <a:pt x="640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64;p71"/>
            <p:cNvSpPr/>
            <p:nvPr/>
          </p:nvSpPr>
          <p:spPr>
            <a:xfrm>
              <a:off x="4035550" y="4831400"/>
              <a:ext cx="303575" cy="112300"/>
            </a:xfrm>
            <a:custGeom>
              <a:avLst/>
              <a:gdLst/>
              <a:ahLst/>
              <a:cxnLst/>
              <a:rect l="l" t="t" r="r" b="b"/>
              <a:pathLst>
                <a:path w="12143" h="4492" extrusionOk="0">
                  <a:moveTo>
                    <a:pt x="1" y="1"/>
                  </a:moveTo>
                  <a:cubicBezTo>
                    <a:pt x="67" y="1"/>
                    <a:pt x="134" y="34"/>
                    <a:pt x="234" y="34"/>
                  </a:cubicBezTo>
                  <a:lnTo>
                    <a:pt x="835" y="67"/>
                  </a:lnTo>
                  <a:lnTo>
                    <a:pt x="3103" y="234"/>
                  </a:lnTo>
                  <a:lnTo>
                    <a:pt x="10769" y="662"/>
                  </a:lnTo>
                  <a:lnTo>
                    <a:pt x="10769" y="662"/>
                  </a:lnTo>
                  <a:cubicBezTo>
                    <a:pt x="10687" y="1593"/>
                    <a:pt x="9874" y="2445"/>
                    <a:pt x="8874" y="2736"/>
                  </a:cubicBezTo>
                  <a:cubicBezTo>
                    <a:pt x="8361" y="2879"/>
                    <a:pt x="7823" y="2947"/>
                    <a:pt x="7283" y="2947"/>
                  </a:cubicBezTo>
                  <a:cubicBezTo>
                    <a:pt x="6945" y="2947"/>
                    <a:pt x="6606" y="2921"/>
                    <a:pt x="6272" y="2869"/>
                  </a:cubicBezTo>
                  <a:cubicBezTo>
                    <a:pt x="5493" y="2772"/>
                    <a:pt x="4650" y="2706"/>
                    <a:pt x="3837" y="2703"/>
                  </a:cubicBezTo>
                  <a:lnTo>
                    <a:pt x="3837" y="2703"/>
                  </a:lnTo>
                  <a:cubicBezTo>
                    <a:pt x="3837" y="2703"/>
                    <a:pt x="3837" y="2703"/>
                    <a:pt x="3837" y="2702"/>
                  </a:cubicBezTo>
                  <a:lnTo>
                    <a:pt x="3837" y="2703"/>
                  </a:lnTo>
                  <a:lnTo>
                    <a:pt x="3837" y="2703"/>
                  </a:lnTo>
                  <a:cubicBezTo>
                    <a:pt x="3814" y="2703"/>
                    <a:pt x="3792" y="2702"/>
                    <a:pt x="3770" y="2702"/>
                  </a:cubicBezTo>
                  <a:lnTo>
                    <a:pt x="3270" y="2736"/>
                  </a:lnTo>
                  <a:lnTo>
                    <a:pt x="3770" y="2903"/>
                  </a:lnTo>
                  <a:cubicBezTo>
                    <a:pt x="4337" y="3136"/>
                    <a:pt x="4837" y="3536"/>
                    <a:pt x="5404" y="3803"/>
                  </a:cubicBezTo>
                  <a:cubicBezTo>
                    <a:pt x="5905" y="4070"/>
                    <a:pt x="6472" y="4237"/>
                    <a:pt x="7039" y="4370"/>
                  </a:cubicBezTo>
                  <a:cubicBezTo>
                    <a:pt x="7485" y="4450"/>
                    <a:pt x="7938" y="4492"/>
                    <a:pt x="8392" y="4492"/>
                  </a:cubicBezTo>
                  <a:cubicBezTo>
                    <a:pt x="8889" y="4492"/>
                    <a:pt x="9386" y="4442"/>
                    <a:pt x="9874" y="4337"/>
                  </a:cubicBezTo>
                  <a:cubicBezTo>
                    <a:pt x="10475" y="4204"/>
                    <a:pt x="11075" y="3970"/>
                    <a:pt x="11609" y="3670"/>
                  </a:cubicBezTo>
                  <a:cubicBezTo>
                    <a:pt x="11742" y="3570"/>
                    <a:pt x="11876" y="3503"/>
                    <a:pt x="12009" y="3403"/>
                  </a:cubicBezTo>
                  <a:cubicBezTo>
                    <a:pt x="12109" y="3336"/>
                    <a:pt x="12143" y="3270"/>
                    <a:pt x="12143" y="3270"/>
                  </a:cubicBezTo>
                  <a:lnTo>
                    <a:pt x="12143" y="3270"/>
                  </a:lnTo>
                  <a:cubicBezTo>
                    <a:pt x="12143" y="3270"/>
                    <a:pt x="11942" y="3403"/>
                    <a:pt x="11576" y="3570"/>
                  </a:cubicBezTo>
                  <a:cubicBezTo>
                    <a:pt x="10635" y="4074"/>
                    <a:pt x="9585" y="4327"/>
                    <a:pt x="8532" y="4327"/>
                  </a:cubicBezTo>
                  <a:cubicBezTo>
                    <a:pt x="8054" y="4327"/>
                    <a:pt x="7575" y="4274"/>
                    <a:pt x="7106" y="4170"/>
                  </a:cubicBezTo>
                  <a:cubicBezTo>
                    <a:pt x="6539" y="4070"/>
                    <a:pt x="6005" y="3870"/>
                    <a:pt x="5505" y="3603"/>
                  </a:cubicBezTo>
                  <a:cubicBezTo>
                    <a:pt x="5104" y="3353"/>
                    <a:pt x="4686" y="3122"/>
                    <a:pt x="4262" y="2909"/>
                  </a:cubicBezTo>
                  <a:lnTo>
                    <a:pt x="4262" y="2909"/>
                  </a:lnTo>
                  <a:cubicBezTo>
                    <a:pt x="4934" y="2928"/>
                    <a:pt x="5592" y="2988"/>
                    <a:pt x="6272" y="3069"/>
                  </a:cubicBezTo>
                  <a:cubicBezTo>
                    <a:pt x="6591" y="3117"/>
                    <a:pt x="6910" y="3139"/>
                    <a:pt x="7227" y="3139"/>
                  </a:cubicBezTo>
                  <a:cubicBezTo>
                    <a:pt x="7806" y="3139"/>
                    <a:pt x="8380" y="3065"/>
                    <a:pt x="8940" y="2936"/>
                  </a:cubicBezTo>
                  <a:cubicBezTo>
                    <a:pt x="9507" y="2769"/>
                    <a:pt x="9974" y="2436"/>
                    <a:pt x="10375" y="2035"/>
                  </a:cubicBezTo>
                  <a:cubicBezTo>
                    <a:pt x="10742" y="1635"/>
                    <a:pt x="10975" y="1101"/>
                    <a:pt x="11008" y="568"/>
                  </a:cubicBezTo>
                  <a:lnTo>
                    <a:pt x="11008" y="468"/>
                  </a:lnTo>
                  <a:lnTo>
                    <a:pt x="10908" y="468"/>
                  </a:lnTo>
                  <a:lnTo>
                    <a:pt x="3103" y="1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65;p71"/>
            <p:cNvSpPr/>
            <p:nvPr/>
          </p:nvSpPr>
          <p:spPr>
            <a:xfrm>
              <a:off x="4157300" y="5014025"/>
              <a:ext cx="124275" cy="14200"/>
            </a:xfrm>
            <a:custGeom>
              <a:avLst/>
              <a:gdLst/>
              <a:ahLst/>
              <a:cxnLst/>
              <a:rect l="l" t="t" r="r" b="b"/>
              <a:pathLst>
                <a:path w="4971" h="568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137" y="34"/>
                    <a:pt x="3303" y="101"/>
                    <a:pt x="2503" y="234"/>
                  </a:cubicBezTo>
                  <a:cubicBezTo>
                    <a:pt x="1669" y="301"/>
                    <a:pt x="835" y="401"/>
                    <a:pt x="1" y="534"/>
                  </a:cubicBezTo>
                  <a:cubicBezTo>
                    <a:pt x="279" y="557"/>
                    <a:pt x="557" y="568"/>
                    <a:pt x="835" y="568"/>
                  </a:cubicBezTo>
                  <a:cubicBezTo>
                    <a:pt x="1391" y="568"/>
                    <a:pt x="1947" y="523"/>
                    <a:pt x="2503" y="434"/>
                  </a:cubicBezTo>
                  <a:cubicBezTo>
                    <a:pt x="3336" y="401"/>
                    <a:pt x="4170" y="234"/>
                    <a:pt x="497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566;p71"/>
            <p:cNvSpPr/>
            <p:nvPr/>
          </p:nvSpPr>
          <p:spPr>
            <a:xfrm>
              <a:off x="4153975" y="5065725"/>
              <a:ext cx="68400" cy="26725"/>
            </a:xfrm>
            <a:custGeom>
              <a:avLst/>
              <a:gdLst/>
              <a:ahLst/>
              <a:cxnLst/>
              <a:rect l="l" t="t" r="r" b="b"/>
              <a:pathLst>
                <a:path w="2736" h="1069" extrusionOk="0">
                  <a:moveTo>
                    <a:pt x="2736" y="1"/>
                  </a:moveTo>
                  <a:cubicBezTo>
                    <a:pt x="2235" y="68"/>
                    <a:pt x="1768" y="234"/>
                    <a:pt x="1335" y="435"/>
                  </a:cubicBezTo>
                  <a:cubicBezTo>
                    <a:pt x="868" y="568"/>
                    <a:pt x="401" y="768"/>
                    <a:pt x="0" y="1068"/>
                  </a:cubicBezTo>
                  <a:cubicBezTo>
                    <a:pt x="467" y="1002"/>
                    <a:pt x="968" y="835"/>
                    <a:pt x="1401" y="635"/>
                  </a:cubicBezTo>
                  <a:cubicBezTo>
                    <a:pt x="1868" y="501"/>
                    <a:pt x="2335" y="268"/>
                    <a:pt x="273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67;p71"/>
            <p:cNvSpPr/>
            <p:nvPr/>
          </p:nvSpPr>
          <p:spPr>
            <a:xfrm>
              <a:off x="3845425" y="4091700"/>
              <a:ext cx="57550" cy="33700"/>
            </a:xfrm>
            <a:custGeom>
              <a:avLst/>
              <a:gdLst/>
              <a:ahLst/>
              <a:cxnLst/>
              <a:rect l="l" t="t" r="r" b="b"/>
              <a:pathLst>
                <a:path w="2302" h="1348" extrusionOk="0">
                  <a:moveTo>
                    <a:pt x="0" y="101"/>
                  </a:moveTo>
                  <a:lnTo>
                    <a:pt x="0" y="101"/>
                  </a:lnTo>
                  <a:cubicBezTo>
                    <a:pt x="54" y="208"/>
                    <a:pt x="120" y="300"/>
                    <a:pt x="195" y="379"/>
                  </a:cubicBezTo>
                  <a:lnTo>
                    <a:pt x="195" y="379"/>
                  </a:lnTo>
                  <a:cubicBezTo>
                    <a:pt x="196" y="353"/>
                    <a:pt x="198" y="327"/>
                    <a:pt x="200" y="301"/>
                  </a:cubicBezTo>
                  <a:lnTo>
                    <a:pt x="0" y="101"/>
                  </a:lnTo>
                  <a:close/>
                  <a:moveTo>
                    <a:pt x="2068" y="1"/>
                  </a:moveTo>
                  <a:lnTo>
                    <a:pt x="2068" y="1"/>
                  </a:lnTo>
                  <a:cubicBezTo>
                    <a:pt x="1876" y="472"/>
                    <a:pt x="1437" y="715"/>
                    <a:pt x="1000" y="715"/>
                  </a:cubicBezTo>
                  <a:cubicBezTo>
                    <a:pt x="706" y="715"/>
                    <a:pt x="412" y="605"/>
                    <a:pt x="195" y="379"/>
                  </a:cubicBezTo>
                  <a:lnTo>
                    <a:pt x="195" y="379"/>
                  </a:lnTo>
                  <a:cubicBezTo>
                    <a:pt x="182" y="922"/>
                    <a:pt x="632" y="1348"/>
                    <a:pt x="1147" y="1348"/>
                  </a:cubicBezTo>
                  <a:cubicBezTo>
                    <a:pt x="1198" y="1348"/>
                    <a:pt x="1249" y="1344"/>
                    <a:pt x="1301" y="1335"/>
                  </a:cubicBezTo>
                  <a:cubicBezTo>
                    <a:pt x="1935" y="1235"/>
                    <a:pt x="2302" y="568"/>
                    <a:pt x="2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68;p71"/>
            <p:cNvSpPr/>
            <p:nvPr/>
          </p:nvSpPr>
          <p:spPr>
            <a:xfrm>
              <a:off x="3809550" y="3964950"/>
              <a:ext cx="57575" cy="33675"/>
            </a:xfrm>
            <a:custGeom>
              <a:avLst/>
              <a:gdLst/>
              <a:ahLst/>
              <a:cxnLst/>
              <a:rect l="l" t="t" r="r" b="b"/>
              <a:pathLst>
                <a:path w="2303" h="1347" extrusionOk="0">
                  <a:moveTo>
                    <a:pt x="1" y="67"/>
                  </a:moveTo>
                  <a:cubicBezTo>
                    <a:pt x="47" y="159"/>
                    <a:pt x="102" y="240"/>
                    <a:pt x="164" y="312"/>
                  </a:cubicBezTo>
                  <a:lnTo>
                    <a:pt x="164" y="312"/>
                  </a:lnTo>
                  <a:cubicBezTo>
                    <a:pt x="165" y="297"/>
                    <a:pt x="166" y="282"/>
                    <a:pt x="168" y="267"/>
                  </a:cubicBezTo>
                  <a:lnTo>
                    <a:pt x="1" y="67"/>
                  </a:lnTo>
                  <a:close/>
                  <a:moveTo>
                    <a:pt x="2036" y="0"/>
                  </a:moveTo>
                  <a:lnTo>
                    <a:pt x="2036" y="0"/>
                  </a:lnTo>
                  <a:cubicBezTo>
                    <a:pt x="1864" y="463"/>
                    <a:pt x="1446" y="697"/>
                    <a:pt x="1021" y="697"/>
                  </a:cubicBezTo>
                  <a:cubicBezTo>
                    <a:pt x="706" y="697"/>
                    <a:pt x="388" y="569"/>
                    <a:pt x="164" y="312"/>
                  </a:cubicBezTo>
                  <a:lnTo>
                    <a:pt x="164" y="312"/>
                  </a:lnTo>
                  <a:cubicBezTo>
                    <a:pt x="131" y="874"/>
                    <a:pt x="594" y="1347"/>
                    <a:pt x="1148" y="1347"/>
                  </a:cubicBezTo>
                  <a:cubicBezTo>
                    <a:pt x="1199" y="1347"/>
                    <a:pt x="1250" y="1343"/>
                    <a:pt x="1302" y="1335"/>
                  </a:cubicBezTo>
                  <a:cubicBezTo>
                    <a:pt x="1936" y="1235"/>
                    <a:pt x="2302" y="567"/>
                    <a:pt x="2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69;p71"/>
            <p:cNvSpPr/>
            <p:nvPr/>
          </p:nvSpPr>
          <p:spPr>
            <a:xfrm>
              <a:off x="3315050" y="4205125"/>
              <a:ext cx="90075" cy="306025"/>
            </a:xfrm>
            <a:custGeom>
              <a:avLst/>
              <a:gdLst/>
              <a:ahLst/>
              <a:cxnLst/>
              <a:rect l="l" t="t" r="r" b="b"/>
              <a:pathLst>
                <a:path w="3603" h="12241" extrusionOk="0">
                  <a:moveTo>
                    <a:pt x="834" y="0"/>
                  </a:moveTo>
                  <a:lnTo>
                    <a:pt x="567" y="67"/>
                  </a:lnTo>
                  <a:cubicBezTo>
                    <a:pt x="0" y="3903"/>
                    <a:pt x="534" y="7839"/>
                    <a:pt x="2102" y="11408"/>
                  </a:cubicBezTo>
                  <a:cubicBezTo>
                    <a:pt x="2276" y="11786"/>
                    <a:pt x="2602" y="12240"/>
                    <a:pt x="2970" y="12240"/>
                  </a:cubicBezTo>
                  <a:cubicBezTo>
                    <a:pt x="3025" y="12240"/>
                    <a:pt x="3080" y="12230"/>
                    <a:pt x="3136" y="12209"/>
                  </a:cubicBezTo>
                  <a:cubicBezTo>
                    <a:pt x="3503" y="12042"/>
                    <a:pt x="3603" y="11609"/>
                    <a:pt x="3603" y="11208"/>
                  </a:cubicBezTo>
                  <a:cubicBezTo>
                    <a:pt x="3603" y="7372"/>
                    <a:pt x="1368" y="3836"/>
                    <a:pt x="83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70;p71"/>
            <p:cNvSpPr/>
            <p:nvPr/>
          </p:nvSpPr>
          <p:spPr>
            <a:xfrm>
              <a:off x="4223175" y="3848200"/>
              <a:ext cx="19225" cy="416150"/>
            </a:xfrm>
            <a:custGeom>
              <a:avLst/>
              <a:gdLst/>
              <a:ahLst/>
              <a:cxnLst/>
              <a:rect l="l" t="t" r="r" b="b"/>
              <a:pathLst>
                <a:path w="769" h="16646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201"/>
                    <a:pt x="34" y="434"/>
                    <a:pt x="68" y="668"/>
                  </a:cubicBezTo>
                  <a:cubicBezTo>
                    <a:pt x="68" y="1101"/>
                    <a:pt x="134" y="1702"/>
                    <a:pt x="168" y="2435"/>
                  </a:cubicBezTo>
                  <a:cubicBezTo>
                    <a:pt x="301" y="3937"/>
                    <a:pt x="435" y="6005"/>
                    <a:pt x="468" y="8306"/>
                  </a:cubicBezTo>
                  <a:cubicBezTo>
                    <a:pt x="535" y="10608"/>
                    <a:pt x="535" y="12676"/>
                    <a:pt x="535" y="14177"/>
                  </a:cubicBezTo>
                  <a:lnTo>
                    <a:pt x="535" y="15978"/>
                  </a:lnTo>
                  <a:cubicBezTo>
                    <a:pt x="501" y="16179"/>
                    <a:pt x="501" y="16412"/>
                    <a:pt x="535" y="16646"/>
                  </a:cubicBezTo>
                  <a:cubicBezTo>
                    <a:pt x="568" y="16412"/>
                    <a:pt x="601" y="16212"/>
                    <a:pt x="601" y="15978"/>
                  </a:cubicBezTo>
                  <a:cubicBezTo>
                    <a:pt x="635" y="15545"/>
                    <a:pt x="668" y="14944"/>
                    <a:pt x="701" y="14211"/>
                  </a:cubicBezTo>
                  <a:cubicBezTo>
                    <a:pt x="735" y="12676"/>
                    <a:pt x="768" y="10608"/>
                    <a:pt x="701" y="8306"/>
                  </a:cubicBezTo>
                  <a:cubicBezTo>
                    <a:pt x="635" y="6005"/>
                    <a:pt x="468" y="3937"/>
                    <a:pt x="335" y="2435"/>
                  </a:cubicBezTo>
                  <a:cubicBezTo>
                    <a:pt x="268" y="1668"/>
                    <a:pt x="168" y="1068"/>
                    <a:pt x="134" y="634"/>
                  </a:cubicBezTo>
                  <a:cubicBezTo>
                    <a:pt x="101" y="434"/>
                    <a:pt x="68" y="2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5533203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1092</Words>
  <Application>Microsoft Office PowerPoint</Application>
  <PresentationFormat>On-screen Show (16:9)</PresentationFormat>
  <Paragraphs>163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Wingdings</vt:lpstr>
      <vt:lpstr>Aharoni</vt:lpstr>
      <vt:lpstr>Calibri Light</vt:lpstr>
      <vt:lpstr>Fredoka One</vt:lpstr>
      <vt:lpstr>Raleway</vt:lpstr>
      <vt:lpstr>Times New Roman</vt:lpstr>
      <vt:lpstr>Retato Slideshow by Slidesgo</vt:lpstr>
      <vt:lpstr>Worksheet</vt:lpstr>
      <vt:lpstr>TABLE OF CONTENTS</vt:lpstr>
      <vt:lpstr>IKEA EFFECT</vt:lpstr>
      <vt:lpstr>PROBLEM STATEMENT</vt:lpstr>
      <vt:lpstr>DEPENDENTS VARIABLES</vt:lpstr>
      <vt:lpstr>EXPERIMENTS CONDUCTED</vt:lpstr>
      <vt:lpstr>Process</vt:lpstr>
      <vt:lpstr>Process</vt:lpstr>
      <vt:lpstr>Process</vt:lpstr>
      <vt:lpstr>Confounding Variables</vt:lpstr>
      <vt:lpstr>Survey (Effort based v/s AI based v/s Control group)</vt:lpstr>
      <vt:lpstr>Insights (Efforts Between)</vt:lpstr>
      <vt:lpstr>Insights (AI Between)</vt:lpstr>
      <vt:lpstr>Insights (Survey)</vt:lpstr>
      <vt:lpstr>Recommendations</vt:lpstr>
      <vt:lpstr>ANNEXURES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Retato Slideshow</dc:title>
  <dc:creator>Guneet Singh</dc:creator>
  <cp:lastModifiedBy>Guneet Singh</cp:lastModifiedBy>
  <cp:revision>29</cp:revision>
  <dcterms:modified xsi:type="dcterms:W3CDTF">2021-12-18T16:16:48Z</dcterms:modified>
</cp:coreProperties>
</file>